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6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</p:sldIdLst>
  <p:sldSz cy="6858000" cx="12192000"/>
  <p:notesSz cx="6858000" cy="9144000"/>
  <p:embeddedFontLst>
    <p:embeddedFont>
      <p:font typeface="Corbel"/>
      <p:regular r:id="rId68"/>
      <p:bold r:id="rId69"/>
      <p:italic r:id="rId70"/>
      <p:boldItalic r:id="rId71"/>
    </p:embeddedFont>
    <p:embeddedFont>
      <p:font typeface="Tahoma"/>
      <p:regular r:id="rId72"/>
      <p:bold r:id="rId73"/>
    </p:embeddedFont>
    <p:embeddedFont>
      <p:font typeface="Gill Sans"/>
      <p:regular r:id="rId74"/>
      <p:bold r:id="rId7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font" Target="fonts/Tahoma-bold.fntdata"/><Relationship Id="rId72" Type="http://schemas.openxmlformats.org/officeDocument/2006/relationships/font" Target="fonts/Tahoma-regular.fntdata"/><Relationship Id="rId31" Type="http://schemas.openxmlformats.org/officeDocument/2006/relationships/slide" Target="slides/slide26.xml"/><Relationship Id="rId75" Type="http://schemas.openxmlformats.org/officeDocument/2006/relationships/font" Target="fonts/GillSans-bold.fntdata"/><Relationship Id="rId30" Type="http://schemas.openxmlformats.org/officeDocument/2006/relationships/slide" Target="slides/slide25.xml"/><Relationship Id="rId74" Type="http://schemas.openxmlformats.org/officeDocument/2006/relationships/font" Target="fonts/GillSans-regular.fntdata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71" Type="http://schemas.openxmlformats.org/officeDocument/2006/relationships/font" Target="fonts/Corbel-boldItalic.fntdata"/><Relationship Id="rId70" Type="http://schemas.openxmlformats.org/officeDocument/2006/relationships/font" Target="fonts/Corbel-italic.fntdata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font" Target="fonts/Corbel-regular.fntdata"/><Relationship Id="rId23" Type="http://schemas.openxmlformats.org/officeDocument/2006/relationships/slide" Target="slides/slide18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font" Target="fonts/Corbel-bold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1" name="Google Shape;151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2" name="Google Shape;152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3" name="Google Shape;253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9" name="Google Shape;259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6" name="Google Shape;266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5" name="Google Shape;275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7" name="Google Shape;287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10" name="Google Shape;310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1" name="Google Shape;311;p1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8" name="Google Shape;318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9" name="Google Shape;329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55" name="Google Shape;355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56" name="Google Shape;356;p1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63" name="Google Shape;363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64" name="Google Shape;364;p1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9" name="Google Shape;159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72" name="Google Shape;372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79" name="Google Shape;379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85" name="Google Shape;385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08" name="Google Shape;408;p2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09" name="Google Shape;409;p2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18" name="Google Shape;418;p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19" name="Google Shape;419;p2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27" name="Google Shape;427;p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34" name="Google Shape;434;p2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35" name="Google Shape;435;p2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89" name="Google Shape;489;p2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90" name="Google Shape;490;p2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38" name="Google Shape;538;p2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39" name="Google Shape;539;p2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06" name="Google Shape;606;p2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07" name="Google Shape;607;p2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2" name="Google Shape;172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3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17" name="Google Shape;617;p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23" name="Google Shape;623;p3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24" name="Google Shape;624;p3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3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33" name="Google Shape;633;p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42" name="Google Shape;642;p3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43" name="Google Shape;643;p3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3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54" name="Google Shape;654;p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3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61" name="Google Shape;661;p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67" name="Google Shape;667;p3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68" name="Google Shape;668;p3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77" name="Google Shape;677;p3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78" name="Google Shape;678;p3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85" name="Google Shape;685;p3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86" name="Google Shape;686;p3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67" name="Google Shape;767;p3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68" name="Google Shape;768;p3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9" name="Google Shape;179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37" name="Google Shape;837;p4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38" name="Google Shape;838;p4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p4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49" name="Google Shape;849;p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4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55" name="Google Shape;855;p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9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p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61" name="Google Shape;861;p4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62" name="Google Shape;862;p4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66" name="Google Shape;966;p4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67" name="Google Shape;967;p4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p4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73" name="Google Shape;973;p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7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Google Shape;978;p4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79" name="Google Shape;979;p4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80" name="Google Shape;980;p4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9" name="Shape 1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0" name="Google Shape;1240;p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41" name="Google Shape;1241;p4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42" name="Google Shape;1242;p4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1" name="Shape 1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2" name="Google Shape;1252;p4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53" name="Google Shape;1253;p4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7" name="Shape 1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8" name="Google Shape;1268;p4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69" name="Google Shape;1269;p4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70" name="Google Shape;1270;p4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9" name="Google Shape;199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5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89" name="Google Shape;1289;p5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290" name="Google Shape;1290;p5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1" name="Shape 1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2" name="Google Shape;1542;p5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43" name="Google Shape;1543;p5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7" name="Shape 1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8" name="Google Shape;1548;p5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49" name="Google Shape;1549;p5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50" name="Google Shape;1550;p5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5" name="Shape 1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6" name="Google Shape;1636;p5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37" name="Google Shape;1637;p5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1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" name="Google Shape;1642;p5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43" name="Google Shape;1643;p5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t’</a:t>
            </a:r>
            <a:endParaRPr/>
          </a:p>
        </p:txBody>
      </p:sp>
      <p:sp>
        <p:nvSpPr>
          <p:cNvPr id="1644" name="Google Shape;1644;p5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0" name="Shape 1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1" name="Google Shape;1651;p5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52" name="Google Shape;1652;p5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t’</a:t>
            </a:r>
            <a:endParaRPr/>
          </a:p>
        </p:txBody>
      </p:sp>
      <p:sp>
        <p:nvSpPr>
          <p:cNvPr id="1653" name="Google Shape;1653;p5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5" name="Shape 1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6" name="Google Shape;1746;p5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47" name="Google Shape;1747;p5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t’</a:t>
            </a:r>
            <a:endParaRPr/>
          </a:p>
        </p:txBody>
      </p:sp>
      <p:sp>
        <p:nvSpPr>
          <p:cNvPr id="1748" name="Google Shape;1748;p5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4" name="Shape 1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5" name="Google Shape;1755;p5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56" name="Google Shape;1756;p5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shortest job first: decreased average delay!</a:t>
            </a:r>
            <a:endParaRPr/>
          </a:p>
        </p:txBody>
      </p:sp>
      <p:sp>
        <p:nvSpPr>
          <p:cNvPr id="1757" name="Google Shape;1757;p5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5" name="Shape 1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6" name="Google Shape;1876;p5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77" name="Google Shape;1877;p5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t’</a:t>
            </a:r>
            <a:endParaRPr/>
          </a:p>
        </p:txBody>
      </p:sp>
      <p:sp>
        <p:nvSpPr>
          <p:cNvPr id="1878" name="Google Shape;1878;p5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3" name="Shape 1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" name="Google Shape;1884;p5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85" name="Google Shape;1885;p5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7" name="Google Shape;207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9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0" name="Google Shape;1890;p6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91" name="Google Shape;1891;p6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92" name="Google Shape;1892;p6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7" name="Shape 1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8" name="Google Shape;1898;p6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99" name="Google Shape;1899;p6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4" name="Shape 1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5" name="Google Shape;1905;p6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06" name="Google Shape;1906;p6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4" name="Google Shape;214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5" name="Google Shape;225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45" name="Google Shape;245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300"/>
              <a:t>Every connected end device (known as a peer) can function as </a:t>
            </a:r>
            <a:r>
              <a:rPr b="1" lang="en-US" sz="1300"/>
              <a:t>either a server or a client</a:t>
            </a:r>
            <a:r>
              <a:rPr lang="en-US" sz="1300"/>
              <a:t>.</a:t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300"/>
              <a:t>Peer-to-peer networks decentralize the resources on a network without using a centralized server.</a:t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One computer might assume the role of server for one transaction while simultaneously serving as a client for another. The roles of client and server are set on a per request basis.</a:t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oogle Shape;23;p2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4" name="Google Shape;24;p2"/>
            <p:cNvSpPr/>
            <p:nvPr/>
          </p:nvSpPr>
          <p:spPr>
            <a:xfrm>
              <a:off x="3367088" y="-4763"/>
              <a:ext cx="1063625" cy="2782888"/>
            </a:xfrm>
            <a:custGeom>
              <a:rect b="b" l="l" r="r" t="t"/>
              <a:pathLst>
                <a:path extrusionOk="0" h="1753" w="670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5" name="Google Shape;25;p2"/>
            <p:cNvSpPr/>
            <p:nvPr/>
          </p:nvSpPr>
          <p:spPr>
            <a:xfrm>
              <a:off x="2928938" y="-4763"/>
              <a:ext cx="1035050" cy="2673350"/>
            </a:xfrm>
            <a:custGeom>
              <a:rect b="b" l="l" r="r" t="t"/>
              <a:pathLst>
                <a:path extrusionOk="0" h="1684" w="652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26" name="Google Shape;26;p2"/>
            <p:cNvSpPr/>
            <p:nvPr/>
          </p:nvSpPr>
          <p:spPr>
            <a:xfrm>
              <a:off x="2928938" y="2582862"/>
              <a:ext cx="2693987" cy="4275138"/>
            </a:xfrm>
            <a:custGeom>
              <a:rect b="b" l="l" r="r" t="t"/>
              <a:pathLst>
                <a:path extrusionOk="0" h="2693" w="1697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27" name="Google Shape;27;p2"/>
            <p:cNvSpPr/>
            <p:nvPr/>
          </p:nvSpPr>
          <p:spPr>
            <a:xfrm>
              <a:off x="3371850" y="2692400"/>
              <a:ext cx="3332162" cy="4165600"/>
            </a:xfrm>
            <a:custGeom>
              <a:rect b="b" l="l" r="r" t="t"/>
              <a:pathLst>
                <a:path extrusionOk="0" h="2624" w="2099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rgbClr val="0B5982"/>
            </a:solidFill>
            <a:ln>
              <a:noFill/>
            </a:ln>
          </p:spPr>
        </p:sp>
        <p:sp>
          <p:nvSpPr>
            <p:cNvPr id="28" name="Google Shape;28;p2"/>
            <p:cNvSpPr/>
            <p:nvPr/>
          </p:nvSpPr>
          <p:spPr>
            <a:xfrm>
              <a:off x="3367088" y="2687637"/>
              <a:ext cx="4576762" cy="4170363"/>
            </a:xfrm>
            <a:custGeom>
              <a:rect b="b" l="l" r="r" t="t"/>
              <a:pathLst>
                <a:path extrusionOk="0" h="2627" w="2883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86C3"/>
            </a:solidFill>
            <a:ln>
              <a:noFill/>
            </a:ln>
          </p:spPr>
        </p:sp>
        <p:sp>
          <p:nvSpPr>
            <p:cNvPr id="29" name="Google Shape;29;p2"/>
            <p:cNvSpPr/>
            <p:nvPr/>
          </p:nvSpPr>
          <p:spPr>
            <a:xfrm>
              <a:off x="2928938" y="2578100"/>
              <a:ext cx="3584575" cy="4279900"/>
            </a:xfrm>
            <a:custGeom>
              <a:rect b="b" l="l" r="r" t="t"/>
              <a:pathLst>
                <a:path extrusionOk="0" h="2696" w="2258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</p:sp>
      </p:grpSp>
      <p:sp>
        <p:nvSpPr>
          <p:cNvPr id="30" name="Google Shape;30;p2"/>
          <p:cNvSpPr txBox="1"/>
          <p:nvPr>
            <p:ph type="ctrTitle"/>
          </p:nvPr>
        </p:nvSpPr>
        <p:spPr>
          <a:xfrm>
            <a:off x="2928401" y="1380068"/>
            <a:ext cx="8574622" cy="261619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orbel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2"/>
          <p:cNvSpPr txBox="1"/>
          <p:nvPr>
            <p:ph idx="1" type="subTitle"/>
          </p:nvPr>
        </p:nvSpPr>
        <p:spPr>
          <a:xfrm>
            <a:off x="4515377" y="3996267"/>
            <a:ext cx="6987645" cy="13885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r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SzPts val="3045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9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2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03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2" name="Google Shape;32;p2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2"/>
          <p:cNvSpPr txBox="1"/>
          <p:nvPr>
            <p:ph idx="11" type="ftr"/>
          </p:nvPr>
        </p:nvSpPr>
        <p:spPr>
          <a:xfrm>
            <a:off x="5332412" y="5883275"/>
            <a:ext cx="432404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2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1"/>
          <p:cNvSpPr txBox="1"/>
          <p:nvPr>
            <p:ph type="title"/>
          </p:nvPr>
        </p:nvSpPr>
        <p:spPr>
          <a:xfrm>
            <a:off x="1482724" y="1752599"/>
            <a:ext cx="5426158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bel"/>
              <a:buNone/>
              <a:defRPr b="0" sz="2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11"/>
          <p:cNvSpPr/>
          <p:nvPr>
            <p:ph idx="2" type="pic"/>
          </p:nvPr>
        </p:nvSpPr>
        <p:spPr>
          <a:xfrm>
            <a:off x="7594682" y="914400"/>
            <a:ext cx="3280974" cy="4572000"/>
          </a:xfrm>
          <a:prstGeom prst="roundRect">
            <a:avLst>
              <a:gd fmla="val 4280" name="adj"/>
            </a:avLst>
          </a:prstGeom>
          <a:noFill/>
          <a:ln cap="flat" cmpd="sng" w="381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9" name="Google Shape;89;p11"/>
          <p:cNvSpPr txBox="1"/>
          <p:nvPr>
            <p:ph idx="1" type="body"/>
          </p:nvPr>
        </p:nvSpPr>
        <p:spPr>
          <a:xfrm>
            <a:off x="1482724" y="3124199"/>
            <a:ext cx="5426158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61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4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5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305"/>
              <a:buNone/>
              <a:defRPr sz="900"/>
            </a:lvl9pPr>
          </a:lstStyle>
          <a:p/>
        </p:txBody>
      </p:sp>
      <p:sp>
        <p:nvSpPr>
          <p:cNvPr id="90" name="Google Shape;90;p11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11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11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noramic Picture with Caption">
  <p:cSld name="Panoramic Picture with Capti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2"/>
          <p:cNvSpPr txBox="1"/>
          <p:nvPr>
            <p:ph type="title"/>
          </p:nvPr>
        </p:nvSpPr>
        <p:spPr>
          <a:xfrm>
            <a:off x="1484311" y="4732865"/>
            <a:ext cx="10018711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rbel"/>
              <a:buNone/>
              <a:defRPr b="0"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12"/>
          <p:cNvSpPr/>
          <p:nvPr>
            <p:ph idx="2" type="pic"/>
          </p:nvPr>
        </p:nvSpPr>
        <p:spPr>
          <a:xfrm>
            <a:off x="2386012" y="932112"/>
            <a:ext cx="8225944" cy="3164976"/>
          </a:xfrm>
          <a:prstGeom prst="roundRect">
            <a:avLst>
              <a:gd fmla="val 4380" name="adj"/>
            </a:avLst>
          </a:prstGeom>
          <a:noFill/>
          <a:ln cap="flat" cmpd="sng" w="381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6" name="Google Shape;96;p12"/>
          <p:cNvSpPr txBox="1"/>
          <p:nvPr>
            <p:ph idx="1" type="body"/>
          </p:nvPr>
        </p:nvSpPr>
        <p:spPr>
          <a:xfrm>
            <a:off x="1484311" y="5299603"/>
            <a:ext cx="10018711" cy="493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203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4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5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305"/>
              <a:buNone/>
              <a:defRPr sz="900"/>
            </a:lvl9pPr>
          </a:lstStyle>
          <a:p/>
        </p:txBody>
      </p:sp>
      <p:sp>
        <p:nvSpPr>
          <p:cNvPr id="97" name="Google Shape;97;p12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12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12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aption">
  <p:cSld name="Title and Caption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3"/>
          <p:cNvSpPr txBox="1"/>
          <p:nvPr>
            <p:ph type="title"/>
          </p:nvPr>
        </p:nvSpPr>
        <p:spPr>
          <a:xfrm>
            <a:off x="1484312" y="685800"/>
            <a:ext cx="10018711" cy="30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bel"/>
              <a:buNone/>
              <a:defRPr b="0" sz="32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13"/>
          <p:cNvSpPr txBox="1"/>
          <p:nvPr>
            <p:ph idx="1" type="body"/>
          </p:nvPr>
        </p:nvSpPr>
        <p:spPr>
          <a:xfrm>
            <a:off x="1484312" y="4343400"/>
            <a:ext cx="10018713" cy="14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900"/>
              <a:buNone/>
              <a:defRPr sz="20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2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03" name="Google Shape;103;p13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13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13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with Caption">
  <p:cSld name="Quote with Caption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4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Corbel"/>
              <a:buNone/>
            </a:pPr>
            <a:r>
              <a:rPr b="0" i="0" lang="en-US" sz="8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“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Corbel"/>
              <a:buNone/>
            </a:pPr>
            <a:r>
              <a:rPr b="0" i="0" lang="en-US" sz="8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”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14"/>
          <p:cNvSpPr txBox="1"/>
          <p:nvPr>
            <p:ph type="title"/>
          </p:nvPr>
        </p:nvSpPr>
        <p:spPr>
          <a:xfrm>
            <a:off x="2208212" y="685800"/>
            <a:ext cx="8990012" cy="2743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bel"/>
              <a:buNone/>
              <a:defRPr b="0" sz="3200" cap="none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14"/>
          <p:cNvSpPr txBox="1"/>
          <p:nvPr>
            <p:ph idx="1" type="body"/>
          </p:nvPr>
        </p:nvSpPr>
        <p:spPr>
          <a:xfrm>
            <a:off x="2436811" y="3428999"/>
            <a:ext cx="8532815" cy="3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610"/>
              <a:buFont typeface="Corbel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900"/>
              <a:buFont typeface="Corbe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Font typeface="Corbe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20"/>
              <a:buFont typeface="Corbe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Font typeface="Corbel"/>
              <a:buNone/>
              <a:defRPr/>
            </a:lvl5pPr>
            <a:lvl6pPr indent="-394335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indent="-394335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indent="-394334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indent="-394334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/>
        </p:txBody>
      </p:sp>
      <p:sp>
        <p:nvSpPr>
          <p:cNvPr id="111" name="Google Shape;111;p14"/>
          <p:cNvSpPr txBox="1"/>
          <p:nvPr>
            <p:ph idx="2" type="body"/>
          </p:nvPr>
        </p:nvSpPr>
        <p:spPr>
          <a:xfrm>
            <a:off x="1484311" y="4343400"/>
            <a:ext cx="10018711" cy="14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900"/>
              <a:buNone/>
              <a:defRPr sz="20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2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12" name="Google Shape;112;p14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14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14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ame Card">
  <p:cSld name="Name Card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5"/>
          <p:cNvSpPr txBox="1"/>
          <p:nvPr>
            <p:ph type="title"/>
          </p:nvPr>
        </p:nvSpPr>
        <p:spPr>
          <a:xfrm>
            <a:off x="1484313" y="3308581"/>
            <a:ext cx="10018709" cy="1468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bel"/>
              <a:buNone/>
              <a:defRPr b="0" sz="32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15"/>
          <p:cNvSpPr txBox="1"/>
          <p:nvPr>
            <p:ph idx="1" type="body"/>
          </p:nvPr>
        </p:nvSpPr>
        <p:spPr>
          <a:xfrm>
            <a:off x="1484312" y="4777381"/>
            <a:ext cx="10018710" cy="8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900"/>
              <a:buNone/>
              <a:defRPr sz="20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2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18" name="Google Shape;118;p15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" name="Google Shape;119;p15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0" name="Google Shape;120;p15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Name Card">
  <p:cSld name="Quote Name Card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6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Corbel"/>
              <a:buNone/>
            </a:pPr>
            <a:r>
              <a:rPr b="0" i="0" lang="en-US" sz="8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“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16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Corbel"/>
              <a:buNone/>
            </a:pPr>
            <a:r>
              <a:rPr b="0" i="0" lang="en-US" sz="8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”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16"/>
          <p:cNvSpPr txBox="1"/>
          <p:nvPr>
            <p:ph type="title"/>
          </p:nvPr>
        </p:nvSpPr>
        <p:spPr>
          <a:xfrm>
            <a:off x="2208212" y="685800"/>
            <a:ext cx="8990012" cy="2743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bel"/>
              <a:buNone/>
              <a:defRPr b="0" sz="3200" cap="none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5" name="Google Shape;125;p16"/>
          <p:cNvSpPr txBox="1"/>
          <p:nvPr>
            <p:ph idx="1" type="body"/>
          </p:nvPr>
        </p:nvSpPr>
        <p:spPr>
          <a:xfrm>
            <a:off x="1484313" y="3886200"/>
            <a:ext cx="10018710" cy="889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3480"/>
              <a:buNone/>
              <a:defRPr b="0" sz="2400" cap="none">
                <a:solidFill>
                  <a:schemeClr val="dk1"/>
                </a:solidFill>
              </a:defRPr>
            </a:lvl1pPr>
            <a:lvl2pPr indent="-394335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2pPr>
            <a:lvl3pPr indent="-394335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3pPr>
            <a:lvl4pPr indent="-394335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4pPr>
            <a:lvl5pPr indent="-394335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5pPr>
            <a:lvl6pPr indent="-394335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indent="-394335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indent="-394334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indent="-394334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/>
        </p:txBody>
      </p:sp>
      <p:sp>
        <p:nvSpPr>
          <p:cNvPr id="126" name="Google Shape;126;p16"/>
          <p:cNvSpPr txBox="1"/>
          <p:nvPr>
            <p:ph idx="2" type="body"/>
          </p:nvPr>
        </p:nvSpPr>
        <p:spPr>
          <a:xfrm>
            <a:off x="1484312" y="4775200"/>
            <a:ext cx="10018710" cy="10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610"/>
              <a:buNone/>
              <a:defRPr sz="18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2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27" name="Google Shape;127;p16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" name="Google Shape;128;p16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" name="Google Shape;129;p16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ue or False">
  <p:cSld name="True or False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7"/>
          <p:cNvSpPr txBox="1"/>
          <p:nvPr>
            <p:ph type="title"/>
          </p:nvPr>
        </p:nvSpPr>
        <p:spPr>
          <a:xfrm>
            <a:off x="1484313" y="685800"/>
            <a:ext cx="10018712" cy="2727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  <a:defRPr b="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p17"/>
          <p:cNvSpPr txBox="1"/>
          <p:nvPr>
            <p:ph idx="1" type="body"/>
          </p:nvPr>
        </p:nvSpPr>
        <p:spPr>
          <a:xfrm>
            <a:off x="1484312" y="3505200"/>
            <a:ext cx="10018713" cy="838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4060"/>
              <a:buNone/>
              <a:defRPr b="0" sz="2800" cap="none">
                <a:solidFill>
                  <a:schemeClr val="dk1"/>
                </a:solidFill>
              </a:defRPr>
            </a:lvl1pPr>
            <a:lvl2pPr indent="-394335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2pPr>
            <a:lvl3pPr indent="-394335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3pPr>
            <a:lvl4pPr indent="-394335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4pPr>
            <a:lvl5pPr indent="-394335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5pPr>
            <a:lvl6pPr indent="-394335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indent="-394335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indent="-394334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indent="-394334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/>
        </p:txBody>
      </p:sp>
      <p:sp>
        <p:nvSpPr>
          <p:cNvPr id="133" name="Google Shape;133;p17"/>
          <p:cNvSpPr txBox="1"/>
          <p:nvPr>
            <p:ph idx="2" type="body"/>
          </p:nvPr>
        </p:nvSpPr>
        <p:spPr>
          <a:xfrm>
            <a:off x="1484311" y="4343400"/>
            <a:ext cx="10018713" cy="14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610"/>
              <a:buNone/>
              <a:defRPr sz="18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2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34" name="Google Shape;134;p17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17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p17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8"/>
          <p:cNvSpPr txBox="1"/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9" name="Google Shape;139;p18"/>
          <p:cNvSpPr txBox="1"/>
          <p:nvPr>
            <p:ph idx="1" type="body"/>
          </p:nvPr>
        </p:nvSpPr>
        <p:spPr>
          <a:xfrm rot="5400000">
            <a:off x="4931566" y="-780257"/>
            <a:ext cx="3124201" cy="100187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94335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610"/>
              <a:buChar char="•"/>
              <a:defRPr/>
            </a:lvl1pPr>
            <a:lvl2pPr indent="-394335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2pPr>
            <a:lvl3pPr indent="-394335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3pPr>
            <a:lvl4pPr indent="-394335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4pPr>
            <a:lvl5pPr indent="-394335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5pPr>
            <a:lvl6pPr indent="-394335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indent="-394335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indent="-394334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indent="-394334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/>
        </p:txBody>
      </p:sp>
      <p:sp>
        <p:nvSpPr>
          <p:cNvPr id="140" name="Google Shape;140;p18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1" name="Google Shape;141;p18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p18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9"/>
          <p:cNvSpPr txBox="1"/>
          <p:nvPr>
            <p:ph type="title"/>
          </p:nvPr>
        </p:nvSpPr>
        <p:spPr>
          <a:xfrm rot="5400000">
            <a:off x="8065140" y="2353315"/>
            <a:ext cx="5105400" cy="177036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" name="Google Shape;145;p19"/>
          <p:cNvSpPr txBox="1"/>
          <p:nvPr>
            <p:ph idx="1" type="body"/>
          </p:nvPr>
        </p:nvSpPr>
        <p:spPr>
          <a:xfrm rot="5400000">
            <a:off x="2941483" y="-771371"/>
            <a:ext cx="5105400" cy="80197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94335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610"/>
              <a:buChar char="•"/>
              <a:defRPr/>
            </a:lvl1pPr>
            <a:lvl2pPr indent="-394335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2pPr>
            <a:lvl3pPr indent="-394335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3pPr>
            <a:lvl4pPr indent="-394335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4pPr>
            <a:lvl5pPr indent="-394335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5pPr>
            <a:lvl6pPr indent="-394335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indent="-394335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indent="-394334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indent="-394334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/>
        </p:txBody>
      </p:sp>
      <p:sp>
        <p:nvSpPr>
          <p:cNvPr id="146" name="Google Shape;146;p19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7" name="Google Shape;147;p19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8" name="Google Shape;148;p19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"/>
          <p:cNvSpPr txBox="1"/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3"/>
          <p:cNvSpPr txBox="1"/>
          <p:nvPr>
            <p:ph idx="1" type="body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94335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610"/>
              <a:buChar char="•"/>
              <a:defRPr/>
            </a:lvl1pPr>
            <a:lvl2pPr indent="-394335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2pPr>
            <a:lvl3pPr indent="-394335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3pPr>
            <a:lvl4pPr indent="-394335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4pPr>
            <a:lvl5pPr indent="-394335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5pPr>
            <a:lvl6pPr indent="-394335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indent="-394335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indent="-394334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indent="-394334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3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10951856" y="5867131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4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4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4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5"/>
          <p:cNvSpPr txBox="1"/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5"/>
          <p:cNvSpPr txBox="1"/>
          <p:nvPr>
            <p:ph idx="1" type="body"/>
          </p:nvPr>
        </p:nvSpPr>
        <p:spPr>
          <a:xfrm>
            <a:off x="1484312" y="2666999"/>
            <a:ext cx="4895055" cy="3124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94335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610"/>
              <a:buChar char="•"/>
              <a:defRPr sz="1800"/>
            </a:lvl1pPr>
            <a:lvl2pPr indent="-375919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20"/>
              <a:buChar char="•"/>
              <a:defRPr sz="1600"/>
            </a:lvl2pPr>
            <a:lvl3pPr indent="-357505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Char char="•"/>
              <a:defRPr sz="1400"/>
            </a:lvl3pPr>
            <a:lvl4pPr indent="-339089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4pPr>
            <a:lvl5pPr indent="-339089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5pPr>
            <a:lvl6pPr indent="-339089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6pPr>
            <a:lvl7pPr indent="-339089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7pPr>
            <a:lvl8pPr indent="-33909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8pPr>
            <a:lvl9pPr indent="-33909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740"/>
              <a:buChar char="•"/>
              <a:defRPr sz="1200"/>
            </a:lvl9pPr>
          </a:lstStyle>
          <a:p/>
        </p:txBody>
      </p:sp>
      <p:sp>
        <p:nvSpPr>
          <p:cNvPr id="48" name="Google Shape;48;p5"/>
          <p:cNvSpPr txBox="1"/>
          <p:nvPr>
            <p:ph idx="2" type="body"/>
          </p:nvPr>
        </p:nvSpPr>
        <p:spPr>
          <a:xfrm>
            <a:off x="6607967" y="2667000"/>
            <a:ext cx="4895056" cy="312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94335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610"/>
              <a:buChar char="•"/>
              <a:defRPr sz="1800"/>
            </a:lvl1pPr>
            <a:lvl2pPr indent="-375919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20"/>
              <a:buChar char="•"/>
              <a:defRPr sz="1600"/>
            </a:lvl2pPr>
            <a:lvl3pPr indent="-357505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Char char="•"/>
              <a:defRPr sz="1400"/>
            </a:lvl3pPr>
            <a:lvl4pPr indent="-339089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4pPr>
            <a:lvl5pPr indent="-339089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5pPr>
            <a:lvl6pPr indent="-339089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6pPr>
            <a:lvl7pPr indent="-339089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7pPr>
            <a:lvl8pPr indent="-33909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8pPr>
            <a:lvl9pPr indent="-33909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740"/>
              <a:buChar char="•"/>
              <a:defRPr sz="1200"/>
            </a:lvl9pPr>
          </a:lstStyle>
          <a:p/>
        </p:txBody>
      </p:sp>
      <p:sp>
        <p:nvSpPr>
          <p:cNvPr id="49" name="Google Shape;49;p5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5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5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hart" type="txAndChart">
  <p:cSld name="TEXT_AND_CHART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6"/>
          <p:cNvSpPr txBox="1"/>
          <p:nvPr>
            <p:ph type="title"/>
          </p:nvPr>
        </p:nvSpPr>
        <p:spPr>
          <a:xfrm>
            <a:off x="711200" y="228600"/>
            <a:ext cx="103632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6"/>
          <p:cNvSpPr txBox="1"/>
          <p:nvPr>
            <p:ph idx="1" type="body"/>
          </p:nvPr>
        </p:nvSpPr>
        <p:spPr>
          <a:xfrm>
            <a:off x="711200" y="1600200"/>
            <a:ext cx="5080000" cy="464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94335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610"/>
              <a:buChar char="•"/>
              <a:defRPr/>
            </a:lvl1pPr>
            <a:lvl2pPr indent="-394335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2pPr>
            <a:lvl3pPr indent="-394335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3pPr>
            <a:lvl4pPr indent="-394335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4pPr>
            <a:lvl5pPr indent="-394335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5pPr>
            <a:lvl6pPr indent="-394335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indent="-394335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indent="-394334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indent="-394334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/>
        </p:txBody>
      </p:sp>
      <p:sp>
        <p:nvSpPr>
          <p:cNvPr id="55" name="Google Shape;55;p6"/>
          <p:cNvSpPr/>
          <p:nvPr>
            <p:ph idx="2" type="chart"/>
          </p:nvPr>
        </p:nvSpPr>
        <p:spPr>
          <a:xfrm>
            <a:off x="5994400" y="1600200"/>
            <a:ext cx="5080000" cy="464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186C3"/>
              </a:buClr>
              <a:buSzPts val="348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186C3"/>
              </a:buClr>
              <a:buSzPts val="29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lvl="2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186C3"/>
              </a:buClr>
              <a:buSzPts val="261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lvl="3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186C3"/>
              </a:buClr>
              <a:buSzPts val="232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lvl="4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186C3"/>
              </a:buClr>
              <a:buSzPts val="203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lvl="5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186C3"/>
              </a:buClr>
              <a:buSzPts val="203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lvl="6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186C3"/>
              </a:buClr>
              <a:buSzPts val="203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lvl="7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186C3"/>
              </a:buClr>
              <a:buSzPts val="203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lvl="8" marR="0" rtl="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1186C3"/>
              </a:buClr>
              <a:buSzPts val="203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56" name="Google Shape;56;p6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6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6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2-</a:t>
            </a: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7"/>
          <p:cNvSpPr txBox="1"/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7"/>
          <p:cNvSpPr txBox="1"/>
          <p:nvPr>
            <p:ph idx="1" type="body"/>
          </p:nvPr>
        </p:nvSpPr>
        <p:spPr>
          <a:xfrm>
            <a:off x="1772179" y="2658533"/>
            <a:ext cx="4607188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4060"/>
              <a:buNone/>
              <a:defRPr b="0" sz="2800">
                <a:solidFill>
                  <a:srgbClr val="1186C3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9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2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2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2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2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2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320"/>
              <a:buNone/>
              <a:defRPr b="1" sz="1600"/>
            </a:lvl9pPr>
          </a:lstStyle>
          <a:p/>
        </p:txBody>
      </p:sp>
      <p:sp>
        <p:nvSpPr>
          <p:cNvPr id="62" name="Google Shape;62;p7"/>
          <p:cNvSpPr txBox="1"/>
          <p:nvPr>
            <p:ph idx="2" type="body"/>
          </p:nvPr>
        </p:nvSpPr>
        <p:spPr>
          <a:xfrm>
            <a:off x="1484311" y="3335337"/>
            <a:ext cx="4895056" cy="2455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94335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610"/>
              <a:buChar char="•"/>
              <a:defRPr sz="1800"/>
            </a:lvl1pPr>
            <a:lvl2pPr indent="-375919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20"/>
              <a:buChar char="•"/>
              <a:defRPr sz="1600"/>
            </a:lvl2pPr>
            <a:lvl3pPr indent="-357505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Char char="•"/>
              <a:defRPr sz="1400"/>
            </a:lvl3pPr>
            <a:lvl4pPr indent="-339089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4pPr>
            <a:lvl5pPr indent="-339089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5pPr>
            <a:lvl6pPr indent="-339089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6pPr>
            <a:lvl7pPr indent="-339089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7pPr>
            <a:lvl8pPr indent="-33909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8pPr>
            <a:lvl9pPr indent="-33909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740"/>
              <a:buChar char="•"/>
              <a:defRPr sz="1200"/>
            </a:lvl9pPr>
          </a:lstStyle>
          <a:p/>
        </p:txBody>
      </p:sp>
      <p:sp>
        <p:nvSpPr>
          <p:cNvPr id="63" name="Google Shape;63;p7"/>
          <p:cNvSpPr txBox="1"/>
          <p:nvPr>
            <p:ph idx="3" type="body"/>
          </p:nvPr>
        </p:nvSpPr>
        <p:spPr>
          <a:xfrm>
            <a:off x="6880487" y="2667000"/>
            <a:ext cx="4622537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4060"/>
              <a:buNone/>
              <a:defRPr b="0" sz="2800">
                <a:solidFill>
                  <a:srgbClr val="1186C3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9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2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2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2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2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2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320"/>
              <a:buNone/>
              <a:defRPr b="1" sz="1600"/>
            </a:lvl9pPr>
          </a:lstStyle>
          <a:p/>
        </p:txBody>
      </p:sp>
      <p:sp>
        <p:nvSpPr>
          <p:cNvPr id="64" name="Google Shape;64;p7"/>
          <p:cNvSpPr txBox="1"/>
          <p:nvPr>
            <p:ph idx="4" type="body"/>
          </p:nvPr>
        </p:nvSpPr>
        <p:spPr>
          <a:xfrm>
            <a:off x="6607967" y="3335337"/>
            <a:ext cx="4895056" cy="2455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94335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610"/>
              <a:buChar char="•"/>
              <a:defRPr sz="1800"/>
            </a:lvl1pPr>
            <a:lvl2pPr indent="-375919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20"/>
              <a:buChar char="•"/>
              <a:defRPr sz="1600"/>
            </a:lvl2pPr>
            <a:lvl3pPr indent="-357505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Char char="•"/>
              <a:defRPr sz="1400"/>
            </a:lvl3pPr>
            <a:lvl4pPr indent="-339089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4pPr>
            <a:lvl5pPr indent="-339089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5pPr>
            <a:lvl6pPr indent="-339089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6pPr>
            <a:lvl7pPr indent="-339089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7pPr>
            <a:lvl8pPr indent="-33909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8pPr>
            <a:lvl9pPr indent="-33909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740"/>
              <a:buChar char="•"/>
              <a:defRPr sz="1200"/>
            </a:lvl9pPr>
          </a:lstStyle>
          <a:p/>
        </p:txBody>
      </p:sp>
      <p:sp>
        <p:nvSpPr>
          <p:cNvPr id="65" name="Google Shape;65;p7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7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7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8"/>
          <p:cNvSpPr txBox="1"/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8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8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8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9"/>
          <p:cNvSpPr txBox="1"/>
          <p:nvPr>
            <p:ph type="title"/>
          </p:nvPr>
        </p:nvSpPr>
        <p:spPr>
          <a:xfrm>
            <a:off x="2572279" y="2666999"/>
            <a:ext cx="8930747" cy="211038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  <a:defRPr b="0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9"/>
          <p:cNvSpPr txBox="1"/>
          <p:nvPr>
            <p:ph idx="1" type="body"/>
          </p:nvPr>
        </p:nvSpPr>
        <p:spPr>
          <a:xfrm>
            <a:off x="2572278" y="4777381"/>
            <a:ext cx="8930748" cy="8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900"/>
              <a:buNone/>
              <a:defRPr sz="20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2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6" name="Google Shape;76;p9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9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9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0"/>
          <p:cNvSpPr txBox="1"/>
          <p:nvPr>
            <p:ph type="title"/>
          </p:nvPr>
        </p:nvSpPr>
        <p:spPr>
          <a:xfrm>
            <a:off x="1484312" y="1600200"/>
            <a:ext cx="3549121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rbel"/>
              <a:buNone/>
              <a:defRPr b="0"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10"/>
          <p:cNvSpPr txBox="1"/>
          <p:nvPr>
            <p:ph idx="1" type="body"/>
          </p:nvPr>
        </p:nvSpPr>
        <p:spPr>
          <a:xfrm>
            <a:off x="5262033" y="685799"/>
            <a:ext cx="6240990" cy="51054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41275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900"/>
              <a:buChar char="•"/>
              <a:defRPr sz="2000"/>
            </a:lvl1pPr>
            <a:lvl2pPr indent="-394335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 sz="1800"/>
            </a:lvl2pPr>
            <a:lvl3pPr indent="-375919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20"/>
              <a:buChar char="•"/>
              <a:defRPr sz="1600"/>
            </a:lvl3pPr>
            <a:lvl4pPr indent="-357505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Char char="•"/>
              <a:defRPr sz="1400"/>
            </a:lvl4pPr>
            <a:lvl5pPr indent="-357504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Char char="•"/>
              <a:defRPr sz="1400"/>
            </a:lvl5pPr>
            <a:lvl6pPr indent="-357504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Char char="•"/>
              <a:defRPr sz="1400"/>
            </a:lvl6pPr>
            <a:lvl7pPr indent="-357504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Char char="•"/>
              <a:defRPr sz="1400"/>
            </a:lvl7pPr>
            <a:lvl8pPr indent="-357504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Char char="•"/>
              <a:defRPr sz="1400"/>
            </a:lvl8pPr>
            <a:lvl9pPr indent="-357504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030"/>
              <a:buChar char="•"/>
              <a:defRPr sz="1400"/>
            </a:lvl9pPr>
          </a:lstStyle>
          <a:p/>
        </p:txBody>
      </p:sp>
      <p:sp>
        <p:nvSpPr>
          <p:cNvPr id="82" name="Google Shape;82;p10"/>
          <p:cNvSpPr txBox="1"/>
          <p:nvPr>
            <p:ph idx="2" type="body"/>
          </p:nvPr>
        </p:nvSpPr>
        <p:spPr>
          <a:xfrm>
            <a:off x="1484312" y="2971800"/>
            <a:ext cx="3549121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232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4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5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305"/>
              <a:buNone/>
              <a:defRPr sz="900"/>
            </a:lvl9pPr>
          </a:lstStyle>
          <a:p/>
        </p:txBody>
      </p:sp>
      <p:sp>
        <p:nvSpPr>
          <p:cNvPr id="83" name="Google Shape;83;p10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10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10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push/>
  </p:transition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theme" Target="../theme/theme1.xml"/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19" Type="http://schemas.openxmlformats.org/officeDocument/2006/relationships/slideLayout" Target="../slideLayouts/slideLayout18.xml"/><Relationship Id="rId6" Type="http://schemas.openxmlformats.org/officeDocument/2006/relationships/slideLayout" Target="../slideLayouts/slideLayout5.xml"/><Relationship Id="rId18" Type="http://schemas.openxmlformats.org/officeDocument/2006/relationships/slideLayout" Target="../slideLayouts/slideLayout17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1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11" name="Google Shape;11;p1"/>
            <p:cNvSpPr/>
            <p:nvPr/>
          </p:nvSpPr>
          <p:spPr>
            <a:xfrm>
              <a:off x="1627188" y="0"/>
              <a:ext cx="1122363" cy="5329238"/>
            </a:xfrm>
            <a:custGeom>
              <a:rect b="b" l="l" r="r" t="t"/>
              <a:pathLst>
                <a:path extrusionOk="0" h="3357" w="70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2" name="Google Shape;12;p1"/>
            <p:cNvSpPr/>
            <p:nvPr/>
          </p:nvSpPr>
          <p:spPr>
            <a:xfrm>
              <a:off x="1320800" y="0"/>
              <a:ext cx="1117600" cy="5276850"/>
            </a:xfrm>
            <a:custGeom>
              <a:rect b="b" l="l" r="r" t="t"/>
              <a:pathLst>
                <a:path extrusionOk="0" h="3324" w="70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13" name="Google Shape;13;p1"/>
            <p:cNvSpPr/>
            <p:nvPr/>
          </p:nvSpPr>
          <p:spPr>
            <a:xfrm>
              <a:off x="1320800" y="5238750"/>
              <a:ext cx="1228725" cy="1619250"/>
            </a:xfrm>
            <a:custGeom>
              <a:rect b="b" l="l" r="r" t="t"/>
              <a:pathLst>
                <a:path extrusionOk="0" h="1020" w="774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14" name="Google Shape;14;p1"/>
            <p:cNvSpPr/>
            <p:nvPr/>
          </p:nvSpPr>
          <p:spPr>
            <a:xfrm>
              <a:off x="1627188" y="5291138"/>
              <a:ext cx="1495425" cy="1566863"/>
            </a:xfrm>
            <a:custGeom>
              <a:rect b="b" l="l" r="r" t="t"/>
              <a:pathLst>
                <a:path extrusionOk="0" h="987" w="942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B5982"/>
            </a:solidFill>
            <a:ln>
              <a:noFill/>
            </a:ln>
          </p:spPr>
        </p:sp>
        <p:sp>
          <p:nvSpPr>
            <p:cNvPr id="15" name="Google Shape;15;p1"/>
            <p:cNvSpPr/>
            <p:nvPr/>
          </p:nvSpPr>
          <p:spPr>
            <a:xfrm>
              <a:off x="1627188" y="5286375"/>
              <a:ext cx="2130425" cy="1571625"/>
            </a:xfrm>
            <a:custGeom>
              <a:rect b="b" l="l" r="r" t="t"/>
              <a:pathLst>
                <a:path extrusionOk="0" h="990" w="1342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1186C3"/>
            </a:solidFill>
            <a:ln>
              <a:noFill/>
            </a:ln>
          </p:spPr>
        </p:sp>
        <p:sp>
          <p:nvSpPr>
            <p:cNvPr id="16" name="Google Shape;16;p1"/>
            <p:cNvSpPr/>
            <p:nvPr/>
          </p:nvSpPr>
          <p:spPr>
            <a:xfrm>
              <a:off x="1320800" y="5238750"/>
              <a:ext cx="1695450" cy="1619250"/>
            </a:xfrm>
            <a:custGeom>
              <a:rect b="b" l="l" r="r" t="t"/>
              <a:pathLst>
                <a:path extrusionOk="0" h="1020" w="1068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</p:sp>
      </p:grpSp>
      <p:sp>
        <p:nvSpPr>
          <p:cNvPr id="17" name="Google Shape;17;p1"/>
          <p:cNvSpPr txBox="1"/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  <a:defRPr b="0" i="0" sz="4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" name="Google Shape;18;p1"/>
          <p:cNvSpPr txBox="1"/>
          <p:nvPr>
            <p:ph idx="1" type="body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44958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186C3"/>
              </a:buClr>
              <a:buSzPts val="348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-41275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186C3"/>
              </a:buClr>
              <a:buSzPts val="29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-394335" lvl="2" marL="1371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186C3"/>
              </a:buClr>
              <a:buSzPts val="261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-375919" lvl="3" marL="18288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186C3"/>
              </a:buClr>
              <a:buSzPts val="232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-357504" lvl="4" marL="22860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186C3"/>
              </a:buClr>
              <a:buSzPts val="203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-357504" lvl="5" marL="2743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186C3"/>
              </a:buClr>
              <a:buSzPts val="203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-357504" lvl="6" marL="3200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186C3"/>
              </a:buClr>
              <a:buSzPts val="203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-357504" lvl="7" marL="3657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186C3"/>
              </a:buClr>
              <a:buSzPts val="203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-357504" lvl="8" marL="4114800" marR="0" rtl="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1186C3"/>
              </a:buClr>
              <a:buSzPts val="203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19" name="Google Shape;19;p1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20" name="Google Shape;20;p1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21" name="Google Shape;21;p1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</p:sldLayoutIdLst>
  <p:transition spd="slow">
    <p:push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6.png"/><Relationship Id="rId4" Type="http://schemas.openxmlformats.org/officeDocument/2006/relationships/hyperlink" Target="https://www.computerhope.com/jargon/b/browser.htm" TargetMode="External"/><Relationship Id="rId5" Type="http://schemas.openxmlformats.org/officeDocument/2006/relationships/hyperlink" Target="https://www.computerhope.com/jargon/h/hyperlink.htm" TargetMode="External"/><Relationship Id="rId6" Type="http://schemas.openxmlformats.org/officeDocument/2006/relationships/image" Target="../media/image26.png"/></Relationships>
</file>

<file path=ppt/slides/_rels/slide13.xml.rels><?xml version="1.0" encoding="UTF-8" standalone="yes"?><Relationships xmlns="http://schemas.openxmlformats.org/package/2006/relationships"><Relationship Id="rId10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6.png"/><Relationship Id="rId4" Type="http://schemas.openxmlformats.org/officeDocument/2006/relationships/hyperlink" Target="https://www.computerhope.com/jargon/u/url.htm" TargetMode="External"/><Relationship Id="rId9" Type="http://schemas.openxmlformats.org/officeDocument/2006/relationships/image" Target="../media/image33.png"/><Relationship Id="rId5" Type="http://schemas.openxmlformats.org/officeDocument/2006/relationships/hyperlink" Target="https://www.computerhope.com/jargon/a/addrebar.htm" TargetMode="External"/><Relationship Id="rId6" Type="http://schemas.openxmlformats.org/officeDocument/2006/relationships/image" Target="../media/image28.png"/><Relationship Id="rId7" Type="http://schemas.openxmlformats.org/officeDocument/2006/relationships/image" Target="../media/image21.png"/><Relationship Id="rId8" Type="http://schemas.openxmlformats.org/officeDocument/2006/relationships/image" Target="../media/image1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0.jpg"/><Relationship Id="rId4" Type="http://schemas.openxmlformats.org/officeDocument/2006/relationships/image" Target="../media/image25.jpg"/><Relationship Id="rId5" Type="http://schemas.openxmlformats.org/officeDocument/2006/relationships/image" Target="../media/image39.jpg"/><Relationship Id="rId6" Type="http://schemas.openxmlformats.org/officeDocument/2006/relationships/image" Target="../media/image30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.png"/><Relationship Id="rId5" Type="http://schemas.openxmlformats.org/officeDocument/2006/relationships/image" Target="../media/image15.png"/><Relationship Id="rId6" Type="http://schemas.openxmlformats.org/officeDocument/2006/relationships/image" Target="../media/image17.png"/><Relationship Id="rId7" Type="http://schemas.openxmlformats.org/officeDocument/2006/relationships/image" Target="../media/image10.png"/><Relationship Id="rId8" Type="http://schemas.openxmlformats.org/officeDocument/2006/relationships/image" Target="../media/image1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2.png"/><Relationship Id="rId4" Type="http://schemas.openxmlformats.org/officeDocument/2006/relationships/image" Target="../media/image2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0.png"/><Relationship Id="rId4" Type="http://schemas.openxmlformats.org/officeDocument/2006/relationships/image" Target="../media/image4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6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1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2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7.png"/><Relationship Id="rId4" Type="http://schemas.openxmlformats.org/officeDocument/2006/relationships/image" Target="../media/image43.png"/><Relationship Id="rId5" Type="http://schemas.openxmlformats.org/officeDocument/2006/relationships/image" Target="../media/image46.png"/><Relationship Id="rId6" Type="http://schemas.openxmlformats.org/officeDocument/2006/relationships/image" Target="../media/image49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7.png"/><Relationship Id="rId4" Type="http://schemas.openxmlformats.org/officeDocument/2006/relationships/image" Target="../media/image43.png"/><Relationship Id="rId5" Type="http://schemas.openxmlformats.org/officeDocument/2006/relationships/image" Target="../media/image46.png"/><Relationship Id="rId6" Type="http://schemas.openxmlformats.org/officeDocument/2006/relationships/image" Target="../media/image4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png"/><Relationship Id="rId4" Type="http://schemas.openxmlformats.org/officeDocument/2006/relationships/image" Target="../media/image14.png"/><Relationship Id="rId5" Type="http://schemas.openxmlformats.org/officeDocument/2006/relationships/image" Target="../media/image3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53.png"/><Relationship Id="rId4" Type="http://schemas.openxmlformats.org/officeDocument/2006/relationships/image" Target="../media/image59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7.png"/><Relationship Id="rId4" Type="http://schemas.openxmlformats.org/officeDocument/2006/relationships/image" Target="../media/image54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61.png"/><Relationship Id="rId4" Type="http://schemas.openxmlformats.org/officeDocument/2006/relationships/image" Target="../media/image54.png"/><Relationship Id="rId5" Type="http://schemas.openxmlformats.org/officeDocument/2006/relationships/image" Target="../media/image57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62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62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6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61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37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37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jp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60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58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2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0"/>
          <p:cNvSpPr txBox="1"/>
          <p:nvPr>
            <p:ph type="ctrTitle"/>
          </p:nvPr>
        </p:nvSpPr>
        <p:spPr>
          <a:xfrm>
            <a:off x="3154951" y="941893"/>
            <a:ext cx="8574600" cy="2616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orbel"/>
              <a:buNone/>
            </a:pPr>
            <a:r>
              <a:rPr lang="en-US"/>
              <a:t>Application Layer (HTTP)</a:t>
            </a:r>
            <a:endParaRPr/>
          </a:p>
        </p:txBody>
      </p:sp>
      <p:sp>
        <p:nvSpPr>
          <p:cNvPr id="155" name="Google Shape;155;p20"/>
          <p:cNvSpPr txBox="1"/>
          <p:nvPr>
            <p:ph idx="1" type="subTitle"/>
          </p:nvPr>
        </p:nvSpPr>
        <p:spPr>
          <a:xfrm>
            <a:off x="4515377" y="3996267"/>
            <a:ext cx="6987645" cy="13885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45"/>
              <a:buNone/>
            </a:pPr>
            <a:r>
              <a:rPr lang="en-US"/>
              <a:t>Lecture 2 | CSE421 – Computer Networks</a:t>
            </a:r>
            <a:endParaRPr/>
          </a:p>
          <a:p>
            <a:pPr indent="0" lvl="0" marL="0" rtl="0" algn="r">
              <a:lnSpc>
                <a:spcPct val="100000"/>
              </a:lnSpc>
              <a:spcBef>
                <a:spcPts val="1020"/>
              </a:spcBef>
              <a:spcAft>
                <a:spcPts val="0"/>
              </a:spcAft>
              <a:buSzPts val="3045"/>
              <a:buNone/>
            </a:pPr>
            <a:r>
              <a:rPr lang="en-US"/>
              <a:t>Department of Computer Science and Engineering</a:t>
            </a:r>
            <a:br>
              <a:rPr lang="en-US"/>
            </a:br>
            <a:r>
              <a:rPr lang="en-US"/>
              <a:t>School of Data &amp; Science</a:t>
            </a:r>
            <a:endParaRPr/>
          </a:p>
        </p:txBody>
      </p:sp>
      <p:pic>
        <p:nvPicPr>
          <p:cNvPr id="156" name="Google Shape;156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76333" y="217086"/>
            <a:ext cx="1639334" cy="15040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9"/>
          <p:cNvSpPr txBox="1"/>
          <p:nvPr>
            <p:ph type="ctrTitle"/>
          </p:nvPr>
        </p:nvSpPr>
        <p:spPr>
          <a:xfrm>
            <a:off x="2928401" y="1380068"/>
            <a:ext cx="8574622" cy="261619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orbel"/>
              <a:buNone/>
            </a:pPr>
            <a:r>
              <a:rPr lang="en-US"/>
              <a:t>Web and HTTP</a:t>
            </a:r>
            <a:endParaRPr/>
          </a:p>
        </p:txBody>
      </p:sp>
      <p:sp>
        <p:nvSpPr>
          <p:cNvPr id="256" name="Google Shape;256;p29"/>
          <p:cNvSpPr txBox="1"/>
          <p:nvPr>
            <p:ph idx="1" type="subTitle"/>
          </p:nvPr>
        </p:nvSpPr>
        <p:spPr>
          <a:xfrm>
            <a:off x="4515377" y="3996267"/>
            <a:ext cx="6987645" cy="13885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49580" lvl="0" marL="457200" rtl="0" algn="r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SzPts val="3045"/>
              <a:buNone/>
            </a:pPr>
            <a:r>
              <a:rPr lang="en-US" sz="3200"/>
              <a:t>Part 2</a:t>
            </a:r>
            <a:endParaRPr/>
          </a:p>
        </p:txBody>
      </p:sp>
    </p:spTree>
  </p:cSld>
  <p:clrMapOvr>
    <a:masterClrMapping/>
  </p:clrMapOvr>
  <p:transition spd="slow">
    <p:push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0"/>
          <p:cNvSpPr txBox="1"/>
          <p:nvPr>
            <p:ph type="title"/>
          </p:nvPr>
        </p:nvSpPr>
        <p:spPr>
          <a:xfrm>
            <a:off x="1484310" y="325395"/>
            <a:ext cx="10018800" cy="74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</a:pPr>
            <a:r>
              <a:rPr b="1" lang="en-US"/>
              <a:t>Objectives -Part 2</a:t>
            </a:r>
            <a:endParaRPr b="1"/>
          </a:p>
        </p:txBody>
      </p:sp>
      <p:sp>
        <p:nvSpPr>
          <p:cNvPr id="262" name="Google Shape;262;p30"/>
          <p:cNvSpPr txBox="1"/>
          <p:nvPr>
            <p:ph idx="1" type="body"/>
          </p:nvPr>
        </p:nvSpPr>
        <p:spPr>
          <a:xfrm>
            <a:off x="1484297" y="1368926"/>
            <a:ext cx="10018800" cy="495674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285750" lvl="0" marL="28575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SzPts val="3480"/>
              <a:buChar char="•"/>
            </a:pPr>
            <a:r>
              <a:rPr lang="en-US" sz="4400"/>
              <a:t>WWW – The Web</a:t>
            </a:r>
            <a:endParaRPr sz="4400"/>
          </a:p>
          <a:p>
            <a:pPr indent="-285750" lvl="0" marL="28575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SzPts val="3480"/>
              <a:buChar char="•"/>
            </a:pPr>
            <a:r>
              <a:rPr lang="en-US" sz="4400"/>
              <a:t>HTTP</a:t>
            </a:r>
            <a:endParaRPr sz="4400"/>
          </a:p>
          <a:p>
            <a:pPr indent="-285750" lvl="0" marL="28575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SzPts val="3480"/>
              <a:buChar char="•"/>
            </a:pPr>
            <a:r>
              <a:rPr lang="en-US" sz="4400"/>
              <a:t>HTTP Messages and Methods</a:t>
            </a:r>
            <a:endParaRPr sz="4400"/>
          </a:p>
          <a:p>
            <a:pPr indent="-64770" lvl="0" marL="28575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SzPts val="3480"/>
              <a:buNone/>
            </a:pPr>
            <a:r>
              <a:t/>
            </a:r>
            <a:endParaRPr sz="4000"/>
          </a:p>
        </p:txBody>
      </p:sp>
      <p:pic>
        <p:nvPicPr>
          <p:cNvPr id="263" name="Google Shape;263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29276" y="0"/>
            <a:ext cx="1162724" cy="1066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1"/>
          <p:cNvSpPr txBox="1"/>
          <p:nvPr>
            <p:ph type="title"/>
          </p:nvPr>
        </p:nvSpPr>
        <p:spPr>
          <a:xfrm>
            <a:off x="1484310" y="325395"/>
            <a:ext cx="8419107" cy="125602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1111"/>
              <a:buFont typeface="Corbel"/>
              <a:buNone/>
            </a:pPr>
            <a:r>
              <a:rPr b="1" lang="en-US" sz="4400"/>
              <a:t>				WWW- The Web </a:t>
            </a:r>
            <a:br>
              <a:rPr b="1" lang="en-US" sz="4400"/>
            </a:br>
            <a:endParaRPr b="1" sz="4400"/>
          </a:p>
        </p:txBody>
      </p:sp>
      <p:pic>
        <p:nvPicPr>
          <p:cNvPr id="269" name="Google Shape;269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29276" y="0"/>
            <a:ext cx="1162724" cy="1066799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31"/>
          <p:cNvSpPr/>
          <p:nvPr/>
        </p:nvSpPr>
        <p:spPr>
          <a:xfrm>
            <a:off x="1037742" y="990623"/>
            <a:ext cx="8544138" cy="19229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 </a:t>
            </a:r>
            <a:r>
              <a:rPr b="1" i="0" lang="en-US" sz="2400" u="none" cap="none" strike="noStrike">
                <a:solidFill>
                  <a:srgbClr val="531A88"/>
                </a:solidFill>
                <a:latin typeface="Arial"/>
                <a:ea typeface="Arial"/>
                <a:cs typeface="Arial"/>
                <a:sym typeface="Arial"/>
              </a:rPr>
              <a:t>web page</a:t>
            </a: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or </a:t>
            </a:r>
            <a:r>
              <a:rPr b="1" i="0" lang="en-US" sz="2400" u="none" cap="none" strike="noStrike">
                <a:solidFill>
                  <a:srgbClr val="531A88"/>
                </a:solidFill>
                <a:latin typeface="Arial"/>
                <a:ea typeface="Arial"/>
                <a:cs typeface="Arial"/>
                <a:sym typeface="Arial"/>
              </a:rPr>
              <a:t>webpage</a:t>
            </a: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is a document that is viewed in an Internet </a:t>
            </a:r>
            <a:r>
              <a:rPr b="0" i="0" lang="en-US" sz="2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browser</a:t>
            </a: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i="1" sz="2400" u="none" cap="none" strike="noStrike">
              <a:solidFill>
                <a:srgbClr val="0070C0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It may contain text, graphics, and </a:t>
            </a:r>
            <a:r>
              <a:rPr b="0" i="0" lang="en-US" sz="2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hyperlinks</a:t>
            </a: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to other web pages and files.</a:t>
            </a:r>
            <a:endParaRPr b="1" i="1" sz="2400" u="none" cap="none" strike="noStrike">
              <a:solidFill>
                <a:srgbClr val="531A88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190500" lvl="0" marL="342900" marR="0" rtl="0" algn="l">
              <a:lnSpc>
                <a:spcPct val="85000"/>
              </a:lnSpc>
              <a:spcBef>
                <a:spcPts val="48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271" name="Google Shape;271;p3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263118" y="2322822"/>
            <a:ext cx="4637524" cy="4535178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31"/>
          <p:cNvSpPr/>
          <p:nvPr/>
        </p:nvSpPr>
        <p:spPr>
          <a:xfrm>
            <a:off x="1037742" y="2891206"/>
            <a:ext cx="6096000" cy="26766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Arial"/>
              <a:buChar char="•"/>
            </a:pPr>
            <a:r>
              <a:rPr b="1" i="1" lang="en-US" sz="2800" u="none" cap="none" strike="noStrike">
                <a:solidFill>
                  <a:srgbClr val="531A88"/>
                </a:solidFill>
                <a:latin typeface="Corbel"/>
                <a:ea typeface="Corbel"/>
                <a:cs typeface="Corbel"/>
                <a:sym typeface="Corbel"/>
              </a:rPr>
              <a:t>A web page</a:t>
            </a:r>
            <a:r>
              <a:rPr b="1" i="0" lang="en-US" sz="2800" u="none" cap="none" strike="noStrike">
                <a:solidFill>
                  <a:srgbClr val="531A88"/>
                </a:solidFill>
                <a:latin typeface="Corbel"/>
                <a:ea typeface="Corbel"/>
                <a:cs typeface="Corbel"/>
                <a:sym typeface="Corbel"/>
              </a:rPr>
              <a:t> </a:t>
            </a:r>
            <a:r>
              <a:rPr b="0" i="0" lang="en-US" sz="2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consists of </a:t>
            </a:r>
            <a:r>
              <a:rPr b="0" i="1" lang="en-US" sz="2800" u="none" cap="none" strike="noStrike">
                <a:solidFill>
                  <a:srgbClr val="0070C0"/>
                </a:solidFill>
                <a:latin typeface="Corbel"/>
                <a:ea typeface="Corbel"/>
                <a:cs typeface="Corbel"/>
                <a:sym typeface="Corbel"/>
              </a:rPr>
              <a:t>objects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Web page consists of </a:t>
            </a:r>
            <a:r>
              <a:rPr b="0" i="1" lang="en-US" sz="2800" u="none" cap="none" strike="noStrike">
                <a:solidFill>
                  <a:srgbClr val="0070C0"/>
                </a:solidFill>
                <a:latin typeface="Corbel"/>
                <a:ea typeface="Corbel"/>
                <a:cs typeface="Corbel"/>
                <a:sym typeface="Corbel"/>
              </a:rPr>
              <a:t>base HTML-file</a:t>
            </a:r>
            <a:r>
              <a:rPr b="0" i="0" lang="en-US" sz="2800" u="none" cap="none" strike="noStrike">
                <a:solidFill>
                  <a:srgbClr val="0070C0"/>
                </a:solidFill>
                <a:latin typeface="Corbel"/>
                <a:ea typeface="Corbel"/>
                <a:cs typeface="Corbel"/>
                <a:sym typeface="Corbel"/>
              </a:rPr>
              <a:t> </a:t>
            </a:r>
            <a:r>
              <a:rPr b="0" i="0" lang="en-US" sz="2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which includes </a:t>
            </a:r>
            <a:r>
              <a:rPr b="0" i="1" lang="en-US" sz="2800" u="none" cap="none" strike="noStrike">
                <a:solidFill>
                  <a:srgbClr val="0070C0"/>
                </a:solidFill>
                <a:latin typeface="Corbel"/>
                <a:ea typeface="Corbel"/>
                <a:cs typeface="Corbel"/>
                <a:sym typeface="Corbel"/>
              </a:rPr>
              <a:t>several referenced objects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85000"/>
              </a:lnSpc>
              <a:spcBef>
                <a:spcPts val="48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Objects can be HTML file, JPEG image, Java applet, audio file…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2"/>
          <p:cNvSpPr txBox="1"/>
          <p:nvPr>
            <p:ph type="title"/>
          </p:nvPr>
        </p:nvSpPr>
        <p:spPr>
          <a:xfrm>
            <a:off x="3621741" y="135895"/>
            <a:ext cx="5196946" cy="125602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1111"/>
              <a:buFont typeface="Corbel"/>
              <a:buNone/>
            </a:pPr>
            <a:r>
              <a:rPr b="1" lang="en-US" sz="4400"/>
              <a:t>				WWW- The Web </a:t>
            </a:r>
            <a:br>
              <a:rPr b="1" lang="en-US" sz="4400"/>
            </a:br>
            <a:endParaRPr b="1" sz="4400"/>
          </a:p>
        </p:txBody>
      </p:sp>
      <p:pic>
        <p:nvPicPr>
          <p:cNvPr id="278" name="Google Shape;278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29276" y="0"/>
            <a:ext cx="1162724" cy="1066799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32"/>
          <p:cNvSpPr/>
          <p:nvPr/>
        </p:nvSpPr>
        <p:spPr>
          <a:xfrm>
            <a:off x="1525809" y="1066799"/>
            <a:ext cx="8971861" cy="31771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90500" lvl="0" marL="342900" marR="0" rtl="0" algn="l">
              <a:lnSpc>
                <a:spcPct val="85000"/>
              </a:lnSpc>
              <a:spcBef>
                <a:spcPts val="48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342900" lvl="0" marL="342900" marR="0" rtl="0" algn="l">
              <a:lnSpc>
                <a:spcPct val="85000"/>
              </a:lnSpc>
              <a:spcBef>
                <a:spcPts val="48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Arial"/>
              <a:buChar char="•"/>
            </a:pPr>
            <a:r>
              <a:rPr b="0" i="0" lang="en-US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web page can be accessed by entering a </a:t>
            </a:r>
            <a:r>
              <a:rPr b="0" i="0" lang="en-US" sz="28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URL</a:t>
            </a:r>
            <a:r>
              <a:rPr b="0" i="0" lang="en-US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address into a web browser's </a:t>
            </a:r>
            <a:r>
              <a:rPr b="0" i="0" lang="en-US" sz="28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address bar</a:t>
            </a:r>
            <a:r>
              <a:rPr b="0" i="0" lang="en-US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i="1" sz="2800" u="none" cap="none" strike="noStrik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280" name="Google Shape;280;p3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50083" y="4551720"/>
            <a:ext cx="7435968" cy="51368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3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50083" y="5275426"/>
            <a:ext cx="1218908" cy="8304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3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588671" y="5065409"/>
            <a:ext cx="2444241" cy="13311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3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573158" y="5122092"/>
            <a:ext cx="2606704" cy="1274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3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338222" y="2838566"/>
            <a:ext cx="6191250" cy="1238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9" name="Google Shape;289;p33"/>
          <p:cNvGrpSpPr/>
          <p:nvPr/>
        </p:nvGrpSpPr>
        <p:grpSpPr>
          <a:xfrm>
            <a:off x="1117600" y="1371599"/>
            <a:ext cx="11000441" cy="2595564"/>
            <a:chOff x="1117600" y="1371599"/>
            <a:chExt cx="11000441" cy="2595564"/>
          </a:xfrm>
        </p:grpSpPr>
        <p:pic>
          <p:nvPicPr>
            <p:cNvPr descr="services09" id="290" name="Google Shape;290;p3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17600" y="1371599"/>
              <a:ext cx="11000441" cy="230177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1" name="Google Shape;291;p33"/>
            <p:cNvSpPr txBox="1"/>
            <p:nvPr/>
          </p:nvSpPr>
          <p:spPr>
            <a:xfrm>
              <a:off x="9448800" y="3505200"/>
              <a:ext cx="2235200" cy="461963"/>
            </a:xfrm>
            <a:prstGeom prst="rect">
              <a:avLst/>
            </a:prstGeom>
            <a:solidFill>
              <a:srgbClr val="000080"/>
            </a:solidFill>
            <a:ln cap="flat" cmpd="sng" w="38100">
              <a:solidFill>
                <a:srgbClr val="00CCF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0" i="0" lang="en-US" sz="2400" u="none" cap="none" strike="noStrike">
                  <a:solidFill>
                    <a:srgbClr val="FFFF00"/>
                  </a:solidFill>
                  <a:latin typeface="Arial"/>
                  <a:ea typeface="Arial"/>
                  <a:cs typeface="Arial"/>
                  <a:sym typeface="Arial"/>
                </a:rPr>
                <a:t>Web Browser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2;p33"/>
            <p:cNvSpPr txBox="1"/>
            <p:nvPr/>
          </p:nvSpPr>
          <p:spPr>
            <a:xfrm>
              <a:off x="1117600" y="2586037"/>
              <a:ext cx="2235200" cy="461963"/>
            </a:xfrm>
            <a:prstGeom prst="rect">
              <a:avLst/>
            </a:prstGeom>
            <a:solidFill>
              <a:srgbClr val="000080"/>
            </a:solidFill>
            <a:ln cap="flat" cmpd="sng" w="38100">
              <a:solidFill>
                <a:srgbClr val="00CCF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0" i="0" lang="en-US" sz="2400" u="none" cap="none" strike="noStrike">
                  <a:solidFill>
                    <a:srgbClr val="FFFF00"/>
                  </a:solidFill>
                  <a:latin typeface="Arial"/>
                  <a:ea typeface="Arial"/>
                  <a:cs typeface="Arial"/>
                  <a:sym typeface="Arial"/>
                </a:rPr>
                <a:t>Web Server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3" name="Google Shape;293;p33"/>
          <p:cNvSpPr/>
          <p:nvPr/>
        </p:nvSpPr>
        <p:spPr>
          <a:xfrm>
            <a:off x="1677866" y="5753100"/>
            <a:ext cx="10137512" cy="9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CC"/>
              </a:buClr>
              <a:buSzPts val="2400"/>
              <a:buFont typeface="Noto Sans Symbols"/>
              <a:buChar char="🞐"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Web browsers are the </a:t>
            </a:r>
            <a:r>
              <a:rPr b="0" i="0" lang="en-US" sz="2400" u="none" cap="none" strike="noStrike">
                <a:solidFill>
                  <a:srgbClr val="9900FF"/>
                </a:solidFill>
                <a:latin typeface="Arial"/>
                <a:ea typeface="Arial"/>
                <a:cs typeface="Arial"/>
                <a:sym typeface="Arial"/>
              </a:rPr>
              <a:t>client applications</a:t>
            </a: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used to interpret the</a:t>
            </a:r>
            <a:r>
              <a:rPr b="0" i="0" lang="en-US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400" u="none" cap="none" strike="noStrike">
                <a:solidFill>
                  <a:srgbClr val="9900FF"/>
                </a:solidFill>
                <a:latin typeface="Arial"/>
                <a:ea typeface="Arial"/>
                <a:cs typeface="Arial"/>
                <a:sym typeface="Arial"/>
              </a:rPr>
              <a:t>HTTP application protocol</a:t>
            </a:r>
            <a:r>
              <a:rPr b="0" i="0" lang="en-US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received from a web server. 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http02" id="294" name="Google Shape;294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6400" y="3352800"/>
            <a:ext cx="5080000" cy="2116138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33"/>
          <p:cNvSpPr txBox="1"/>
          <p:nvPr/>
        </p:nvSpPr>
        <p:spPr>
          <a:xfrm>
            <a:off x="5651500" y="1312862"/>
            <a:ext cx="2032000" cy="400050"/>
          </a:xfrm>
          <a:prstGeom prst="rect">
            <a:avLst/>
          </a:prstGeom>
          <a:solidFill>
            <a:srgbClr val="800000"/>
          </a:solidFill>
          <a:ln cap="flat" cmpd="sng" w="381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HTTP Protocol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33"/>
          <p:cNvSpPr txBox="1"/>
          <p:nvPr/>
        </p:nvSpPr>
        <p:spPr>
          <a:xfrm>
            <a:off x="3870067" y="2782888"/>
            <a:ext cx="184666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97" name="Google Shape;297;p33"/>
          <p:cNvCxnSpPr/>
          <p:nvPr/>
        </p:nvCxnSpPr>
        <p:spPr>
          <a:xfrm flipH="1">
            <a:off x="9245600" y="3124200"/>
            <a:ext cx="304800" cy="457200"/>
          </a:xfrm>
          <a:prstGeom prst="straightConnector1">
            <a:avLst/>
          </a:prstGeom>
          <a:noFill/>
          <a:ln cap="flat" cmpd="sng" w="5715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descr="http03" id="298" name="Google Shape;298;p3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010400" y="3581400"/>
            <a:ext cx="3132667" cy="1912938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33"/>
          <p:cNvSpPr txBox="1"/>
          <p:nvPr>
            <p:ph idx="12" type="sldNum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-US" sz="1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‹#›</a:t>
            </a:fld>
            <a:endParaRPr b="0" i="0" sz="1000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descr="dns04" id="300" name="Google Shape;300;p3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683500" y="1219201"/>
            <a:ext cx="4013200" cy="91916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1" name="Google Shape;301;p33"/>
          <p:cNvGrpSpPr/>
          <p:nvPr/>
        </p:nvGrpSpPr>
        <p:grpSpPr>
          <a:xfrm>
            <a:off x="2774482" y="1712912"/>
            <a:ext cx="4470400" cy="453619"/>
            <a:chOff x="2743200" y="1451382"/>
            <a:chExt cx="4470400" cy="453619"/>
          </a:xfrm>
        </p:grpSpPr>
        <p:cxnSp>
          <p:nvCxnSpPr>
            <p:cNvPr id="302" name="Google Shape;302;p33"/>
            <p:cNvCxnSpPr/>
            <p:nvPr/>
          </p:nvCxnSpPr>
          <p:spPr>
            <a:xfrm rot="10800000">
              <a:off x="2743200" y="1905001"/>
              <a:ext cx="4470400" cy="0"/>
            </a:xfrm>
            <a:prstGeom prst="straightConnector1">
              <a:avLst/>
            </a:prstGeom>
            <a:noFill/>
            <a:ln cap="flat" cmpd="sng" w="57150">
              <a:solidFill>
                <a:srgbClr val="FF0000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303" name="Google Shape;303;p33"/>
            <p:cNvSpPr txBox="1"/>
            <p:nvPr/>
          </p:nvSpPr>
          <p:spPr>
            <a:xfrm>
              <a:off x="3631818" y="1451382"/>
              <a:ext cx="1854582" cy="33851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C0000"/>
                </a:buClr>
                <a:buSzPts val="1600"/>
                <a:buFont typeface="Noto Sans Symbols"/>
                <a:buNone/>
              </a:pPr>
              <a:r>
                <a:rPr b="1" i="0" lang="en-US" sz="1600" u="none" cap="none" strike="noStrike">
                  <a:solidFill>
                    <a:srgbClr val="CC0000"/>
                  </a:solidFill>
                  <a:latin typeface="Arial"/>
                  <a:ea typeface="Arial"/>
                  <a:cs typeface="Arial"/>
                  <a:sym typeface="Arial"/>
                </a:rPr>
                <a:t>HTTP request</a:t>
              </a:r>
              <a:endParaRPr b="1" i="0" sz="24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04" name="Google Shape;304;p33"/>
          <p:cNvGrpSpPr/>
          <p:nvPr/>
        </p:nvGrpSpPr>
        <p:grpSpPr>
          <a:xfrm>
            <a:off x="5689600" y="3048000"/>
            <a:ext cx="3251200" cy="596506"/>
            <a:chOff x="5689600" y="3048000"/>
            <a:chExt cx="3251200" cy="596506"/>
          </a:xfrm>
        </p:grpSpPr>
        <p:cxnSp>
          <p:nvCxnSpPr>
            <p:cNvPr id="305" name="Google Shape;305;p33"/>
            <p:cNvCxnSpPr/>
            <p:nvPr/>
          </p:nvCxnSpPr>
          <p:spPr>
            <a:xfrm flipH="1" rot="10800000">
              <a:off x="5689600" y="3048000"/>
              <a:ext cx="3251200" cy="304800"/>
            </a:xfrm>
            <a:prstGeom prst="straightConnector1">
              <a:avLst/>
            </a:prstGeom>
            <a:noFill/>
            <a:ln cap="flat" cmpd="sng" w="57150">
              <a:solidFill>
                <a:srgbClr val="FF0000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306" name="Google Shape;306;p33"/>
            <p:cNvSpPr txBox="1"/>
            <p:nvPr/>
          </p:nvSpPr>
          <p:spPr>
            <a:xfrm rot="-278838">
              <a:off x="6630759" y="3225275"/>
              <a:ext cx="2006214" cy="33851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C0000"/>
                </a:buClr>
                <a:buSzPts val="1600"/>
                <a:buFont typeface="Noto Sans Symbols"/>
                <a:buNone/>
              </a:pPr>
              <a:r>
                <a:rPr b="1" i="0" lang="en-US" sz="1600" u="none" cap="none" strike="noStrike">
                  <a:solidFill>
                    <a:srgbClr val="CC0000"/>
                  </a:solidFill>
                  <a:latin typeface="Arial"/>
                  <a:ea typeface="Arial"/>
                  <a:cs typeface="Arial"/>
                  <a:sym typeface="Arial"/>
                </a:rPr>
                <a:t>HTTP response</a:t>
              </a:r>
              <a:endParaRPr b="1" i="0" sz="24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07" name="Google Shape;307;p33"/>
          <p:cNvSpPr txBox="1"/>
          <p:nvPr/>
        </p:nvSpPr>
        <p:spPr>
          <a:xfrm>
            <a:off x="1907622" y="188665"/>
            <a:ext cx="8419107" cy="112419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75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2564"/>
              <a:buFont typeface="Corbel"/>
              <a:buNone/>
            </a:pPr>
            <a:r>
              <a:rPr b="1" i="0" lang="en-US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			</a:t>
            </a:r>
            <a:r>
              <a:rPr b="0" i="0" lang="en-US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4"/>
          <p:cNvSpPr txBox="1"/>
          <p:nvPr>
            <p:ph type="title"/>
          </p:nvPr>
        </p:nvSpPr>
        <p:spPr>
          <a:xfrm>
            <a:off x="2057400" y="436563"/>
            <a:ext cx="7772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</a:pPr>
            <a:r>
              <a:rPr b="1" lang="en-US"/>
              <a:t>HTTP messages</a:t>
            </a:r>
            <a:endParaRPr b="1"/>
          </a:p>
        </p:txBody>
      </p:sp>
      <p:sp>
        <p:nvSpPr>
          <p:cNvPr id="314" name="Google Shape;314;p34"/>
          <p:cNvSpPr txBox="1"/>
          <p:nvPr>
            <p:ph idx="1" type="body"/>
          </p:nvPr>
        </p:nvSpPr>
        <p:spPr>
          <a:xfrm>
            <a:off x="1238676" y="732403"/>
            <a:ext cx="9957183" cy="289053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12383" lvl="0" marL="23336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80"/>
              <a:buNone/>
            </a:pPr>
            <a:r>
              <a:t/>
            </a:r>
            <a:endParaRPr/>
          </a:p>
          <a:p>
            <a:pPr indent="-233363" lvl="0" marL="233363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SzPts val="3480"/>
              <a:buChar char="•"/>
            </a:pPr>
            <a:r>
              <a:rPr lang="en-US" sz="3200"/>
              <a:t>Two types of HTTP messages: </a:t>
            </a:r>
            <a:endParaRPr/>
          </a:p>
          <a:p>
            <a:pPr indent="-233363" lvl="0" marL="233363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SzPts val="3480"/>
              <a:buChar char="•"/>
            </a:pPr>
            <a:r>
              <a:rPr i="1" lang="en-US" sz="3200">
                <a:solidFill>
                  <a:srgbClr val="CC0000"/>
                </a:solidFill>
              </a:rPr>
              <a:t>HTTP Request</a:t>
            </a:r>
            <a:r>
              <a:rPr lang="en-US" sz="3200">
                <a:solidFill>
                  <a:srgbClr val="CC0000"/>
                </a:solidFill>
              </a:rPr>
              <a:t> message</a:t>
            </a:r>
            <a:endParaRPr/>
          </a:p>
          <a:p>
            <a:pPr indent="-233363" lvl="0" marL="233363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SzPts val="3480"/>
              <a:buChar char="•"/>
            </a:pPr>
            <a:r>
              <a:rPr lang="en-US" sz="3200">
                <a:solidFill>
                  <a:srgbClr val="CC0000"/>
                </a:solidFill>
              </a:rPr>
              <a:t>HTTP </a:t>
            </a:r>
            <a:r>
              <a:rPr i="1" lang="en-US" sz="3200">
                <a:solidFill>
                  <a:srgbClr val="CC0000"/>
                </a:solidFill>
              </a:rPr>
              <a:t>Response message</a:t>
            </a:r>
            <a:endParaRPr i="1" sz="3200">
              <a:solidFill>
                <a:srgbClr val="CC0000"/>
              </a:solidFill>
            </a:endParaRPr>
          </a:p>
        </p:txBody>
      </p:sp>
      <p:pic>
        <p:nvPicPr>
          <p:cNvPr id="315" name="Google Shape;315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95281" y="3622933"/>
            <a:ext cx="5365377" cy="29121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" name="Google Shape;320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71202" y="2365282"/>
            <a:ext cx="6696916" cy="3864590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35"/>
          <p:cNvSpPr txBox="1"/>
          <p:nvPr>
            <p:ph type="title"/>
          </p:nvPr>
        </p:nvSpPr>
        <p:spPr>
          <a:xfrm>
            <a:off x="2057400" y="436563"/>
            <a:ext cx="7772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</a:pPr>
            <a:r>
              <a:rPr b="1" lang="en-US"/>
              <a:t>HTTP request message format</a:t>
            </a:r>
            <a:endParaRPr b="1"/>
          </a:p>
        </p:txBody>
      </p:sp>
      <p:sp>
        <p:nvSpPr>
          <p:cNvPr id="322" name="Google Shape;322;p35"/>
          <p:cNvSpPr txBox="1"/>
          <p:nvPr>
            <p:ph idx="1" type="body"/>
          </p:nvPr>
        </p:nvSpPr>
        <p:spPr>
          <a:xfrm>
            <a:off x="1697039" y="1145800"/>
            <a:ext cx="7772400" cy="12105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85000" lnSpcReduction="20000"/>
          </a:bodyPr>
          <a:lstStyle/>
          <a:p>
            <a:pPr indent="-12383" lvl="0" marL="23336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70588"/>
              <a:buNone/>
            </a:pPr>
            <a:r>
              <a:t/>
            </a:r>
            <a:endParaRPr/>
          </a:p>
          <a:p>
            <a:pPr indent="-233361" lvl="0" marL="233363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SzPct val="127941"/>
              <a:buChar char="•"/>
            </a:pPr>
            <a:r>
              <a:rPr b="1" lang="en-US" sz="3200">
                <a:solidFill>
                  <a:srgbClr val="FF6600"/>
                </a:solidFill>
              </a:rPr>
              <a:t>HTTP request message:</a:t>
            </a:r>
            <a:endParaRPr b="1" sz="3200">
              <a:solidFill>
                <a:srgbClr val="FF6600"/>
              </a:solidFill>
            </a:endParaRPr>
          </a:p>
          <a:p>
            <a:pPr indent="-228600" lvl="1" marL="6858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ct val="142156"/>
              <a:buChar char="•"/>
            </a:pPr>
            <a:r>
              <a:rPr lang="en-US" sz="2400"/>
              <a:t>ASCII (human-readable format)</a:t>
            </a:r>
            <a:endParaRPr sz="2400">
              <a:solidFill>
                <a:schemeClr val="accent2"/>
              </a:solidFill>
            </a:endParaRPr>
          </a:p>
        </p:txBody>
      </p:sp>
      <p:cxnSp>
        <p:nvCxnSpPr>
          <p:cNvPr id="323" name="Google Shape;323;p35"/>
          <p:cNvCxnSpPr/>
          <p:nvPr/>
        </p:nvCxnSpPr>
        <p:spPr>
          <a:xfrm>
            <a:off x="6767422" y="1958286"/>
            <a:ext cx="849133" cy="665164"/>
          </a:xfrm>
          <a:prstGeom prst="straightConnector1">
            <a:avLst/>
          </a:prstGeom>
          <a:noFill/>
          <a:ln cap="flat" cmpd="sng" w="9525">
            <a:solidFill>
              <a:srgbClr val="000099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24" name="Google Shape;324;p35"/>
          <p:cNvSpPr txBox="1"/>
          <p:nvPr/>
        </p:nvSpPr>
        <p:spPr>
          <a:xfrm>
            <a:off x="6319748" y="1621736"/>
            <a:ext cx="2411413" cy="336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6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carriage return character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" name="Google Shape;325;p35"/>
          <p:cNvSpPr txBox="1"/>
          <p:nvPr/>
        </p:nvSpPr>
        <p:spPr>
          <a:xfrm>
            <a:off x="7715161" y="1942411"/>
            <a:ext cx="1866900" cy="336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6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line-feed character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26" name="Google Shape;326;p35"/>
          <p:cNvCxnSpPr/>
          <p:nvPr/>
        </p:nvCxnSpPr>
        <p:spPr>
          <a:xfrm flipH="1">
            <a:off x="8139469" y="2371037"/>
            <a:ext cx="447228" cy="284162"/>
          </a:xfrm>
          <a:prstGeom prst="straightConnector1">
            <a:avLst/>
          </a:prstGeom>
          <a:noFill/>
          <a:ln cap="flat" cmpd="sng" w="9525">
            <a:solidFill>
              <a:srgbClr val="000099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1" name="Google Shape;331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87699" y="839041"/>
            <a:ext cx="6357533" cy="3464687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36"/>
          <p:cNvSpPr txBox="1"/>
          <p:nvPr>
            <p:ph type="title"/>
          </p:nvPr>
        </p:nvSpPr>
        <p:spPr>
          <a:xfrm>
            <a:off x="1484300" y="34127"/>
            <a:ext cx="10018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</a:pPr>
            <a:r>
              <a:rPr b="1" lang="en-US"/>
              <a:t>HTTP request message: Example</a:t>
            </a:r>
            <a:endParaRPr b="1"/>
          </a:p>
        </p:txBody>
      </p:sp>
      <p:sp>
        <p:nvSpPr>
          <p:cNvPr id="333" name="Google Shape;333;p36"/>
          <p:cNvSpPr txBox="1"/>
          <p:nvPr/>
        </p:nvSpPr>
        <p:spPr>
          <a:xfrm>
            <a:off x="3582575" y="4434650"/>
            <a:ext cx="6864600" cy="21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en-US" sz="19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GET //somedir/index.html HTTP/1.1\r\n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30"/>
              <a:buFont typeface="Arial"/>
              <a:buNone/>
            </a:pPr>
            <a:r>
              <a:rPr b="1" i="0" lang="en-US" sz="19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Host: www.someschool.edu\r\n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30"/>
              <a:buFont typeface="Arial"/>
              <a:buNone/>
            </a:pPr>
            <a:r>
              <a:rPr b="1" i="0" lang="en-US" sz="19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User-Agent: Firefox/3.6.10\r\n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en-US" sz="19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Accept: text/html,image/gif, image jpeg\r\n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en-US" sz="19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Accept-Language: fr \r\n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en-US" sz="19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Connection: close\r\n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30"/>
              <a:buFont typeface="Arial"/>
              <a:buNone/>
            </a:pPr>
            <a:r>
              <a:t/>
            </a:r>
            <a:endParaRPr b="1" i="0" sz="19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30"/>
              <a:buFont typeface="Arial"/>
              <a:buNone/>
            </a:pPr>
            <a:r>
              <a:rPr b="1" i="0" lang="en-US" sz="19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\r\n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" name="Google Shape;334;p36"/>
          <p:cNvSpPr/>
          <p:nvPr/>
        </p:nvSpPr>
        <p:spPr>
          <a:xfrm>
            <a:off x="3688297" y="881607"/>
            <a:ext cx="868529" cy="662456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11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5" name="Google Shape;335;p36"/>
          <p:cNvSpPr/>
          <p:nvPr/>
        </p:nvSpPr>
        <p:spPr>
          <a:xfrm>
            <a:off x="3482980" y="4312106"/>
            <a:ext cx="868529" cy="529963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11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" name="Google Shape;336;p36"/>
          <p:cNvSpPr/>
          <p:nvPr/>
        </p:nvSpPr>
        <p:spPr>
          <a:xfrm>
            <a:off x="5017489" y="895184"/>
            <a:ext cx="964788" cy="662456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11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" name="Google Shape;337;p36"/>
          <p:cNvSpPr/>
          <p:nvPr/>
        </p:nvSpPr>
        <p:spPr>
          <a:xfrm>
            <a:off x="4351509" y="4379974"/>
            <a:ext cx="2624835" cy="413717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11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" name="Google Shape;338;p36"/>
          <p:cNvSpPr/>
          <p:nvPr/>
        </p:nvSpPr>
        <p:spPr>
          <a:xfrm>
            <a:off x="6526977" y="881607"/>
            <a:ext cx="843627" cy="662456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11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" name="Google Shape;339;p36"/>
          <p:cNvSpPr/>
          <p:nvPr/>
        </p:nvSpPr>
        <p:spPr>
          <a:xfrm>
            <a:off x="6901642" y="4296999"/>
            <a:ext cx="1327958" cy="532804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11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Google Shape;340;p36"/>
          <p:cNvSpPr/>
          <p:nvPr/>
        </p:nvSpPr>
        <p:spPr>
          <a:xfrm>
            <a:off x="7523004" y="997776"/>
            <a:ext cx="843627" cy="662456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11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" name="Google Shape;341;p36"/>
          <p:cNvSpPr/>
          <p:nvPr/>
        </p:nvSpPr>
        <p:spPr>
          <a:xfrm>
            <a:off x="8074495" y="4426263"/>
            <a:ext cx="826450" cy="415807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11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" name="Google Shape;342;p36"/>
          <p:cNvSpPr/>
          <p:nvPr/>
        </p:nvSpPr>
        <p:spPr>
          <a:xfrm>
            <a:off x="3557682" y="1329004"/>
            <a:ext cx="2069874" cy="526361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11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" name="Google Shape;343;p36"/>
          <p:cNvSpPr/>
          <p:nvPr/>
        </p:nvSpPr>
        <p:spPr>
          <a:xfrm>
            <a:off x="3557682" y="4654600"/>
            <a:ext cx="868529" cy="312846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11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" name="Google Shape;344;p36"/>
          <p:cNvSpPr/>
          <p:nvPr/>
        </p:nvSpPr>
        <p:spPr>
          <a:xfrm>
            <a:off x="5776960" y="1329004"/>
            <a:ext cx="964788" cy="662456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11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" name="Google Shape;345;p36"/>
          <p:cNvSpPr/>
          <p:nvPr/>
        </p:nvSpPr>
        <p:spPr>
          <a:xfrm>
            <a:off x="4503909" y="4728067"/>
            <a:ext cx="2742192" cy="352393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11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" name="Google Shape;346;p36"/>
          <p:cNvSpPr/>
          <p:nvPr/>
        </p:nvSpPr>
        <p:spPr>
          <a:xfrm>
            <a:off x="5176227" y="3383850"/>
            <a:ext cx="2069874" cy="526361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11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7" name="Google Shape;347;p36"/>
          <p:cNvSpPr txBox="1"/>
          <p:nvPr/>
        </p:nvSpPr>
        <p:spPr>
          <a:xfrm>
            <a:off x="1114473" y="4095525"/>
            <a:ext cx="23655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000"/>
              <a:buFont typeface="Noto Sans Symbols"/>
              <a:buNone/>
            </a:pPr>
            <a:r>
              <a:rPr b="1" i="0" lang="en-US" sz="1600" u="none" cap="none" strike="noStrik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rPr>
              <a:t>request line</a:t>
            </a:r>
            <a:endParaRPr b="1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000"/>
              <a:buFont typeface="Noto Sans Symbols"/>
              <a:buNone/>
            </a:pPr>
            <a:r>
              <a:rPr b="1" i="0" lang="en-US" sz="1600" u="none" cap="none" strike="noStrik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rPr>
              <a:t>(GET, POST, </a:t>
            </a:r>
            <a:endParaRPr b="1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000"/>
              <a:buFont typeface="Noto Sans Symbols"/>
              <a:buNone/>
            </a:pPr>
            <a:r>
              <a:rPr b="1" i="0" lang="en-US" sz="1600" u="none" cap="none" strike="noStrik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rPr>
              <a:t>HEAD,PUT,DELETE</a:t>
            </a:r>
            <a:endParaRPr b="1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000"/>
              <a:buFont typeface="Noto Sans Symbols"/>
              <a:buNone/>
            </a:pPr>
            <a:r>
              <a:rPr b="1" i="0" lang="en-US" sz="1600" u="none" cap="none" strike="noStrik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rPr>
              <a:t>commands</a:t>
            </a:r>
            <a:r>
              <a:rPr b="1" i="0" lang="en-US" sz="1600" u="none" cap="none" strike="noStrike">
                <a:solidFill>
                  <a:srgbClr val="000099"/>
                </a:solidFill>
                <a:latin typeface="Gill Sans"/>
                <a:ea typeface="Gill Sans"/>
                <a:cs typeface="Gill Sans"/>
                <a:sym typeface="Gill Sans"/>
              </a:rPr>
              <a:t>)</a:t>
            </a:r>
            <a:endParaRPr b="1" i="0" sz="2000" u="none" cap="none" strike="noStrike">
              <a:solidFill>
                <a:srgbClr val="000099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cxnSp>
        <p:nvCxnSpPr>
          <p:cNvPr id="348" name="Google Shape;348;p36"/>
          <p:cNvCxnSpPr/>
          <p:nvPr/>
        </p:nvCxnSpPr>
        <p:spPr>
          <a:xfrm>
            <a:off x="2689163" y="4392313"/>
            <a:ext cx="868500" cy="146100"/>
          </a:xfrm>
          <a:prstGeom prst="straightConnector1">
            <a:avLst/>
          </a:prstGeom>
          <a:noFill/>
          <a:ln cap="flat" cmpd="sng" w="19050">
            <a:solidFill>
              <a:srgbClr val="000099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49" name="Google Shape;349;p36"/>
          <p:cNvSpPr txBox="1"/>
          <p:nvPr/>
        </p:nvSpPr>
        <p:spPr>
          <a:xfrm>
            <a:off x="1322801" y="5516213"/>
            <a:ext cx="2365500" cy="10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000"/>
              <a:buFont typeface="Noto Sans Symbols"/>
              <a:buNone/>
            </a:pPr>
            <a:r>
              <a:rPr b="1" i="0" lang="en-US" sz="1600" u="none" cap="none" strike="noStrik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rPr>
              <a:t>carriage return, </a:t>
            </a:r>
            <a:endParaRPr b="1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000"/>
              <a:buFont typeface="Noto Sans Symbols"/>
              <a:buNone/>
            </a:pPr>
            <a:r>
              <a:rPr b="1" i="0" lang="en-US" sz="1600" u="none" cap="none" strike="noStrik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rPr>
              <a:t>line feed at start</a:t>
            </a:r>
            <a:endParaRPr b="1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000"/>
              <a:buFont typeface="Noto Sans Symbols"/>
              <a:buNone/>
            </a:pPr>
            <a:r>
              <a:rPr b="1" i="0" lang="en-US" sz="1600" u="none" cap="none" strike="noStrik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rPr>
              <a:t>of line indicates</a:t>
            </a:r>
            <a:endParaRPr b="1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000"/>
              <a:buFont typeface="Noto Sans Symbols"/>
              <a:buNone/>
            </a:pPr>
            <a:r>
              <a:rPr b="1" i="0" lang="en-US" sz="1600" u="none" cap="none" strike="noStrik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rPr>
              <a:t>end of header lines</a:t>
            </a:r>
            <a:endParaRPr b="1" i="0" sz="2000" u="none" cap="none" strike="noStrike">
              <a:solidFill>
                <a:srgbClr val="0000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50" name="Google Shape;350;p36"/>
          <p:cNvCxnSpPr/>
          <p:nvPr/>
        </p:nvCxnSpPr>
        <p:spPr>
          <a:xfrm>
            <a:off x="3046464" y="6208925"/>
            <a:ext cx="625200" cy="191400"/>
          </a:xfrm>
          <a:prstGeom prst="straightConnector1">
            <a:avLst/>
          </a:prstGeom>
          <a:noFill/>
          <a:ln cap="flat" cmpd="sng" w="19050">
            <a:solidFill>
              <a:srgbClr val="000099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51" name="Google Shape;351;p36"/>
          <p:cNvSpPr/>
          <p:nvPr/>
        </p:nvSpPr>
        <p:spPr>
          <a:xfrm>
            <a:off x="3453500" y="4882376"/>
            <a:ext cx="222000" cy="1077301"/>
          </a:xfrm>
          <a:custGeom>
            <a:rect b="b" l="l" r="r" t="t"/>
            <a:pathLst>
              <a:path extrusionOk="0" h="924" w="150">
                <a:moveTo>
                  <a:pt x="122" y="6"/>
                </a:moveTo>
                <a:lnTo>
                  <a:pt x="0" y="0"/>
                </a:lnTo>
                <a:lnTo>
                  <a:pt x="0" y="924"/>
                </a:lnTo>
                <a:lnTo>
                  <a:pt x="150" y="918"/>
                </a:lnTo>
              </a:path>
            </a:pathLst>
          </a:custGeom>
          <a:noFill/>
          <a:ln cap="flat" cmpd="sng" w="19050">
            <a:solidFill>
              <a:srgbClr val="0000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52" name="Google Shape;352;p36"/>
          <p:cNvSpPr txBox="1"/>
          <p:nvPr/>
        </p:nvSpPr>
        <p:spPr>
          <a:xfrm>
            <a:off x="2478800" y="5081187"/>
            <a:ext cx="9747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000"/>
              <a:buFont typeface="Noto Sans Symbols"/>
              <a:buNone/>
            </a:pPr>
            <a:r>
              <a:rPr b="1" i="0" lang="en-US" sz="1600" u="none" cap="none" strike="noStrik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rPr>
              <a:t>header</a:t>
            </a:r>
            <a:endParaRPr b="1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000"/>
              <a:buFont typeface="Noto Sans Symbols"/>
              <a:buNone/>
            </a:pPr>
            <a:r>
              <a:rPr b="1" i="0" lang="en-US" sz="1600" u="none" cap="none" strike="noStrik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rPr>
              <a:t> lines</a:t>
            </a:r>
            <a:endParaRPr b="1" i="0" sz="2000" u="none" cap="none" strike="noStrike">
              <a:solidFill>
                <a:srgbClr val="00009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3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3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37"/>
          <p:cNvSpPr txBox="1"/>
          <p:nvPr>
            <p:ph type="title"/>
          </p:nvPr>
        </p:nvSpPr>
        <p:spPr>
          <a:xfrm>
            <a:off x="1425624" y="109550"/>
            <a:ext cx="94455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</a:pPr>
            <a:r>
              <a:rPr b="1" lang="en-US"/>
              <a:t>HTTP Method types</a:t>
            </a:r>
            <a:endParaRPr/>
          </a:p>
        </p:txBody>
      </p:sp>
      <p:sp>
        <p:nvSpPr>
          <p:cNvPr id="359" name="Google Shape;359;p37"/>
          <p:cNvSpPr txBox="1"/>
          <p:nvPr>
            <p:ph idx="1" type="body"/>
          </p:nvPr>
        </p:nvSpPr>
        <p:spPr>
          <a:xfrm>
            <a:off x="1472234" y="1994206"/>
            <a:ext cx="4640885" cy="350962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85750" lvl="0" marL="28575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19"/>
              <a:buFont typeface="Noto Sans Symbols"/>
              <a:buNone/>
            </a:pPr>
            <a:r>
              <a:rPr b="1" lang="en-US" sz="3200">
                <a:solidFill>
                  <a:srgbClr val="0000FF"/>
                </a:solidFill>
              </a:rPr>
              <a:t>HTTP/1.0</a:t>
            </a:r>
            <a:r>
              <a:rPr lang="en-US" sz="2000">
                <a:solidFill>
                  <a:srgbClr val="0000FF"/>
                </a:solidFill>
              </a:rPr>
              <a:t>:</a:t>
            </a:r>
            <a:endParaRPr sz="2400">
              <a:solidFill>
                <a:srgbClr val="0000FF"/>
              </a:solidFill>
            </a:endParaRPr>
          </a:p>
          <a:p>
            <a:pPr indent="-285750" lvl="0" marL="285750" rtl="0" algn="l">
              <a:lnSpc>
                <a:spcPct val="80000"/>
              </a:lnSpc>
              <a:spcBef>
                <a:spcPts val="1044"/>
              </a:spcBef>
              <a:spcAft>
                <a:spcPts val="0"/>
              </a:spcAft>
              <a:buSzPts val="3219"/>
              <a:buChar char="•"/>
            </a:pPr>
            <a:r>
              <a:rPr b="1" lang="en-US" sz="2800">
                <a:solidFill>
                  <a:srgbClr val="FF6600"/>
                </a:solidFill>
              </a:rPr>
              <a:t>GET</a:t>
            </a:r>
            <a:endParaRPr b="1" sz="2400">
              <a:solidFill>
                <a:srgbClr val="FF6600"/>
              </a:solidFill>
            </a:endParaRPr>
          </a:p>
          <a:p>
            <a:pPr indent="-285750" lvl="1" marL="742950" rtl="0" algn="l">
              <a:lnSpc>
                <a:spcPct val="80000"/>
              </a:lnSpc>
              <a:spcBef>
                <a:spcPts val="1044"/>
              </a:spcBef>
              <a:spcAft>
                <a:spcPts val="0"/>
              </a:spcAft>
              <a:buSzPts val="3219"/>
              <a:buChar char="•"/>
            </a:pPr>
            <a:r>
              <a:rPr lang="en-US" sz="2800"/>
              <a:t>Primarily gets information only</a:t>
            </a:r>
            <a:endParaRPr sz="2000"/>
          </a:p>
          <a:p>
            <a:pPr indent="-285750" lvl="1" marL="742950" rtl="0" algn="l">
              <a:lnSpc>
                <a:spcPct val="80000"/>
              </a:lnSpc>
              <a:spcBef>
                <a:spcPts val="1044"/>
              </a:spcBef>
              <a:spcAft>
                <a:spcPts val="0"/>
              </a:spcAft>
              <a:buSzPts val="3219"/>
              <a:buChar char="•"/>
            </a:pPr>
            <a:r>
              <a:rPr lang="en-US" sz="2800"/>
              <a:t>Retrieve data</a:t>
            </a:r>
            <a:endParaRPr sz="2000"/>
          </a:p>
          <a:p>
            <a:pPr indent="-285750" lvl="0" marL="285750" rtl="0" algn="l">
              <a:lnSpc>
                <a:spcPct val="80000"/>
              </a:lnSpc>
              <a:spcBef>
                <a:spcPts val="1044"/>
              </a:spcBef>
              <a:spcAft>
                <a:spcPts val="0"/>
              </a:spcAft>
              <a:buSzPts val="3219"/>
              <a:buChar char="•"/>
            </a:pPr>
            <a:r>
              <a:rPr b="1" lang="en-US" sz="2800">
                <a:solidFill>
                  <a:srgbClr val="FF6600"/>
                </a:solidFill>
              </a:rPr>
              <a:t>POST</a:t>
            </a:r>
            <a:endParaRPr b="1" sz="2400">
              <a:solidFill>
                <a:srgbClr val="FF6600"/>
              </a:solidFill>
            </a:endParaRPr>
          </a:p>
          <a:p>
            <a:pPr indent="-285750" lvl="1" marL="742950" rtl="0" algn="l">
              <a:lnSpc>
                <a:spcPct val="80000"/>
              </a:lnSpc>
              <a:spcBef>
                <a:spcPts val="1044"/>
              </a:spcBef>
              <a:spcAft>
                <a:spcPts val="0"/>
              </a:spcAft>
              <a:buSzPts val="3219"/>
              <a:buChar char="•"/>
            </a:pPr>
            <a:r>
              <a:rPr lang="en-US" sz="2800"/>
              <a:t>Creating new data</a:t>
            </a:r>
            <a:endParaRPr sz="2000"/>
          </a:p>
          <a:p>
            <a:pPr indent="-285750" lvl="0" marL="285750" rtl="0" algn="l">
              <a:lnSpc>
                <a:spcPct val="80000"/>
              </a:lnSpc>
              <a:spcBef>
                <a:spcPts val="1044"/>
              </a:spcBef>
              <a:spcAft>
                <a:spcPts val="0"/>
              </a:spcAft>
              <a:buSzPts val="3219"/>
              <a:buChar char="•"/>
            </a:pPr>
            <a:r>
              <a:rPr b="1" lang="en-US" sz="2800">
                <a:solidFill>
                  <a:srgbClr val="FF6600"/>
                </a:solidFill>
              </a:rPr>
              <a:t>HEAD</a:t>
            </a:r>
            <a:endParaRPr b="1" sz="2400">
              <a:solidFill>
                <a:srgbClr val="FF6600"/>
              </a:solidFill>
            </a:endParaRPr>
          </a:p>
          <a:p>
            <a:pPr indent="-285750" lvl="1" marL="742950" rtl="0" algn="l">
              <a:lnSpc>
                <a:spcPct val="80000"/>
              </a:lnSpc>
              <a:spcBef>
                <a:spcPts val="1044"/>
              </a:spcBef>
              <a:spcAft>
                <a:spcPts val="0"/>
              </a:spcAft>
              <a:buSzPts val="3219"/>
              <a:buChar char="•"/>
            </a:pPr>
            <a:r>
              <a:rPr lang="en-US" sz="2800"/>
              <a:t>Also retrieve but asks server to leave requested object out of response</a:t>
            </a:r>
            <a:endParaRPr sz="2000"/>
          </a:p>
        </p:txBody>
      </p:sp>
      <p:sp>
        <p:nvSpPr>
          <p:cNvPr id="360" name="Google Shape;360;p37"/>
          <p:cNvSpPr txBox="1"/>
          <p:nvPr>
            <p:ph idx="2" type="body"/>
          </p:nvPr>
        </p:nvSpPr>
        <p:spPr>
          <a:xfrm>
            <a:off x="6511877" y="1003455"/>
            <a:ext cx="4439979" cy="51915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80"/>
              <a:buFont typeface="Noto Sans Symbols"/>
              <a:buNone/>
            </a:pPr>
            <a:r>
              <a:rPr b="1" lang="en-US" sz="3200">
                <a:solidFill>
                  <a:srgbClr val="0000FF"/>
                </a:solidFill>
              </a:rPr>
              <a:t>HTTP/1.1:</a:t>
            </a:r>
            <a:endParaRPr sz="2400">
              <a:solidFill>
                <a:srgbClr val="0000FF"/>
              </a:solidFill>
            </a:endParaRPr>
          </a:p>
          <a:p>
            <a:pPr indent="-285750" lvl="0" marL="28575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SzPts val="3480"/>
              <a:buChar char="•"/>
            </a:pPr>
            <a:r>
              <a:rPr b="1" lang="en-US" sz="2800">
                <a:solidFill>
                  <a:srgbClr val="FF6600"/>
                </a:solidFill>
              </a:rPr>
              <a:t>GET, POST, HEAD</a:t>
            </a:r>
            <a:endParaRPr b="1" sz="2000">
              <a:solidFill>
                <a:srgbClr val="FF6600"/>
              </a:solidFill>
            </a:endParaRPr>
          </a:p>
          <a:p>
            <a:pPr indent="-285750" lvl="0" marL="28575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SzPts val="3480"/>
              <a:buChar char="•"/>
            </a:pPr>
            <a:r>
              <a:rPr b="1" lang="en-US" sz="2800">
                <a:solidFill>
                  <a:srgbClr val="FF6600"/>
                </a:solidFill>
              </a:rPr>
              <a:t>PUT/PATCH</a:t>
            </a:r>
            <a:endParaRPr b="1" sz="2000">
              <a:solidFill>
                <a:srgbClr val="FF6600"/>
              </a:solidFill>
            </a:endParaRPr>
          </a:p>
          <a:p>
            <a:pPr indent="-285750" lvl="1" marL="742950" rtl="0" algn="l">
              <a:lnSpc>
                <a:spcPct val="100000"/>
              </a:lnSpc>
              <a:spcBef>
                <a:spcPts val="1040"/>
              </a:spcBef>
              <a:spcAft>
                <a:spcPts val="0"/>
              </a:spcAft>
              <a:buSzPts val="3190"/>
              <a:buChar char="•"/>
            </a:pPr>
            <a:r>
              <a:rPr lang="en-US" sz="2400"/>
              <a:t>Update data </a:t>
            </a:r>
            <a:endParaRPr sz="1800"/>
          </a:p>
          <a:p>
            <a:pPr indent="-285750" lvl="1" marL="742950" rtl="0" algn="l">
              <a:lnSpc>
                <a:spcPct val="100000"/>
              </a:lnSpc>
              <a:spcBef>
                <a:spcPts val="1040"/>
              </a:spcBef>
              <a:spcAft>
                <a:spcPts val="0"/>
              </a:spcAft>
              <a:buSzPts val="3190"/>
              <a:buChar char="•"/>
            </a:pPr>
            <a:r>
              <a:rPr lang="en-US" sz="2400"/>
              <a:t>Replaces existing objects</a:t>
            </a:r>
            <a:endParaRPr sz="1800"/>
          </a:p>
          <a:p>
            <a:pPr indent="-285750" lvl="0" marL="28575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SzPts val="3480"/>
              <a:buChar char="•"/>
            </a:pPr>
            <a:r>
              <a:rPr b="1" lang="en-US" sz="2800">
                <a:solidFill>
                  <a:srgbClr val="FF6600"/>
                </a:solidFill>
              </a:rPr>
              <a:t>DELETE</a:t>
            </a:r>
            <a:endParaRPr b="1" sz="2000">
              <a:solidFill>
                <a:srgbClr val="FF6600"/>
              </a:solidFill>
            </a:endParaRPr>
          </a:p>
          <a:p>
            <a:pPr indent="-285750" lvl="1" marL="742950" rtl="0" algn="l">
              <a:lnSpc>
                <a:spcPct val="100000"/>
              </a:lnSpc>
              <a:spcBef>
                <a:spcPts val="1040"/>
              </a:spcBef>
              <a:spcAft>
                <a:spcPts val="0"/>
              </a:spcAft>
              <a:buSzPts val="3190"/>
              <a:buChar char="•"/>
            </a:pPr>
            <a:r>
              <a:rPr lang="en-US" sz="2400"/>
              <a:t>Deletes data</a:t>
            </a:r>
            <a:endParaRPr sz="1800"/>
          </a:p>
        </p:txBody>
      </p: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38"/>
          <p:cNvSpPr txBox="1"/>
          <p:nvPr>
            <p:ph type="title"/>
          </p:nvPr>
        </p:nvSpPr>
        <p:spPr>
          <a:xfrm>
            <a:off x="1970088" y="381970"/>
            <a:ext cx="8186737" cy="9032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</a:pPr>
            <a:r>
              <a:rPr b="1" lang="en-US"/>
              <a:t>Uploading form input</a:t>
            </a:r>
            <a:endParaRPr/>
          </a:p>
        </p:txBody>
      </p:sp>
      <p:sp>
        <p:nvSpPr>
          <p:cNvPr id="367" name="Google Shape;367;p38"/>
          <p:cNvSpPr txBox="1"/>
          <p:nvPr>
            <p:ph idx="1" type="body"/>
          </p:nvPr>
        </p:nvSpPr>
        <p:spPr>
          <a:xfrm>
            <a:off x="2224088" y="1343025"/>
            <a:ext cx="6951816" cy="26622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80"/>
              <a:buFont typeface="Noto Sans Symbols"/>
              <a:buNone/>
            </a:pPr>
            <a:r>
              <a:rPr b="1" lang="en-US" sz="2800" u="sng">
                <a:solidFill>
                  <a:srgbClr val="0070C0"/>
                </a:solidFill>
              </a:rPr>
              <a:t>POST method:</a:t>
            </a:r>
            <a:endParaRPr b="1" sz="2800">
              <a:solidFill>
                <a:srgbClr val="0070C0"/>
              </a:solidFill>
            </a:endParaRPr>
          </a:p>
          <a:p>
            <a:pPr indent="-285750" lvl="0" marL="28575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SzPts val="3480"/>
              <a:buFont typeface="Arial"/>
              <a:buChar char="•"/>
            </a:pPr>
            <a:r>
              <a:rPr lang="en-US" sz="2800">
                <a:latin typeface="Gill Sans"/>
                <a:ea typeface="Gill Sans"/>
                <a:cs typeface="Gill Sans"/>
                <a:sym typeface="Gill Sans"/>
              </a:rPr>
              <a:t>Web page often includes form input</a:t>
            </a:r>
            <a:endParaRPr sz="2000"/>
          </a:p>
          <a:p>
            <a:pPr indent="-285750" lvl="0" marL="28575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SzPts val="3480"/>
              <a:buFont typeface="Arial"/>
              <a:buChar char="•"/>
            </a:pPr>
            <a:r>
              <a:rPr lang="en-US" sz="2800">
                <a:latin typeface="Gill Sans"/>
                <a:ea typeface="Gill Sans"/>
                <a:cs typeface="Gill Sans"/>
                <a:sym typeface="Gill Sans"/>
              </a:rPr>
              <a:t>Input is uploaded to server in entity body</a:t>
            </a:r>
            <a:endParaRPr sz="2000"/>
          </a:p>
          <a:p>
            <a:pPr indent="-12383" lvl="0" marL="233363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SzPts val="3480"/>
              <a:buFont typeface="Noto Sans Symbols"/>
              <a:buNone/>
            </a:pPr>
            <a:r>
              <a:t/>
            </a:r>
            <a:endParaRPr sz="2800"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68" name="Google Shape;368;p38"/>
          <p:cNvSpPr txBox="1"/>
          <p:nvPr>
            <p:ph idx="2" type="body"/>
          </p:nvPr>
        </p:nvSpPr>
        <p:spPr>
          <a:xfrm>
            <a:off x="2224107" y="3903225"/>
            <a:ext cx="6354180" cy="220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80"/>
              <a:buFont typeface="Noto Sans Symbols"/>
              <a:buNone/>
            </a:pPr>
            <a:r>
              <a:rPr b="1" lang="en-US" sz="2800" u="sng">
                <a:solidFill>
                  <a:srgbClr val="0070C0"/>
                </a:solidFill>
              </a:rPr>
              <a:t>URL method:</a:t>
            </a:r>
            <a:endParaRPr sz="2800"/>
          </a:p>
          <a:p>
            <a:pPr indent="-285750" lvl="0" marL="28575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SzPts val="3480"/>
              <a:buFont typeface="Arial"/>
              <a:buChar char="•"/>
            </a:pPr>
            <a:r>
              <a:rPr lang="en-US" sz="2800">
                <a:latin typeface="Gill Sans"/>
                <a:ea typeface="Gill Sans"/>
                <a:cs typeface="Gill Sans"/>
                <a:sym typeface="Gill Sans"/>
              </a:rPr>
              <a:t>Uses GET method</a:t>
            </a:r>
            <a:endParaRPr sz="2800"/>
          </a:p>
          <a:p>
            <a:pPr indent="-285750" lvl="0" marL="28575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SzPts val="3480"/>
              <a:buFont typeface="Arial"/>
              <a:buChar char="•"/>
            </a:pPr>
            <a:r>
              <a:rPr lang="en-US" sz="2800">
                <a:latin typeface="Gill Sans"/>
                <a:ea typeface="Gill Sans"/>
                <a:cs typeface="Gill Sans"/>
                <a:sym typeface="Gill Sans"/>
              </a:rPr>
              <a:t>Input is uploaded in URL field of request line:</a:t>
            </a:r>
            <a:endParaRPr sz="2800"/>
          </a:p>
          <a:p>
            <a:pPr indent="-285750" lvl="0" marL="28575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SzPts val="3480"/>
              <a:buFont typeface="Noto Sans Symbols"/>
              <a:buNone/>
            </a:pPr>
            <a:r>
              <a:t/>
            </a:r>
            <a:endParaRPr sz="2800"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69" name="Google Shape;369;p38"/>
          <p:cNvSpPr txBox="1"/>
          <p:nvPr/>
        </p:nvSpPr>
        <p:spPr>
          <a:xfrm>
            <a:off x="2526953" y="5932474"/>
            <a:ext cx="9574782" cy="4616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r>
              <a:rPr b="1" i="0" lang="en-US" sz="2400" u="none" cap="none" strike="noStrike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www.somesite.com/animalsearch?monkeys&amp;banana</a:t>
            </a:r>
            <a:endParaRPr b="0" i="0" sz="18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1"/>
          <p:cNvSpPr txBox="1"/>
          <p:nvPr>
            <p:ph type="title"/>
          </p:nvPr>
        </p:nvSpPr>
        <p:spPr>
          <a:xfrm>
            <a:off x="1372258" y="175264"/>
            <a:ext cx="10018713" cy="7960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/>
              <a:t>Applications </a:t>
            </a:r>
            <a:endParaRPr/>
          </a:p>
        </p:txBody>
      </p:sp>
      <p:sp>
        <p:nvSpPr>
          <p:cNvPr id="162" name="Google Shape;162;p21"/>
          <p:cNvSpPr txBox="1"/>
          <p:nvPr>
            <p:ph idx="1" type="body"/>
          </p:nvPr>
        </p:nvSpPr>
        <p:spPr>
          <a:xfrm>
            <a:off x="861795" y="1273741"/>
            <a:ext cx="2474898" cy="308449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394335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610"/>
              <a:buChar char="•"/>
            </a:pPr>
            <a:r>
              <a:rPr b="1" lang="en-US" sz="3200"/>
              <a:t>1970-1980</a:t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610"/>
              <a:buNone/>
            </a:pPr>
            <a:r>
              <a:t/>
            </a:r>
            <a:endParaRPr b="1" sz="3200"/>
          </a:p>
          <a:p>
            <a:pPr indent="-394335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610"/>
              <a:buChar char="•"/>
            </a:pPr>
            <a:r>
              <a:rPr b="1" lang="en-US" sz="3200"/>
              <a:t>1990-2000</a:t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610"/>
              <a:buNone/>
            </a:pPr>
            <a:r>
              <a:t/>
            </a:r>
            <a:endParaRPr b="1" sz="3200"/>
          </a:p>
          <a:p>
            <a:pPr indent="-394335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610"/>
              <a:buChar char="•"/>
            </a:pPr>
            <a:r>
              <a:rPr b="1" lang="en-US" sz="3200"/>
              <a:t>2000-2020</a:t>
            </a:r>
            <a:endParaRPr/>
          </a:p>
        </p:txBody>
      </p:sp>
      <p:pic>
        <p:nvPicPr>
          <p:cNvPr id="163" name="Google Shape;163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36693" y="1143379"/>
            <a:ext cx="3660207" cy="16924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33503" y="1531460"/>
            <a:ext cx="3124200" cy="223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104981" y="1177771"/>
            <a:ext cx="3173778" cy="2045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557044" y="3223370"/>
            <a:ext cx="2350140" cy="27221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907184" y="3508290"/>
            <a:ext cx="2932900" cy="14939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427370" y="5267032"/>
            <a:ext cx="4764630" cy="13570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156630" y="4134101"/>
            <a:ext cx="4180595" cy="22575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9"/>
          <p:cNvSpPr txBox="1"/>
          <p:nvPr>
            <p:ph type="title"/>
          </p:nvPr>
        </p:nvSpPr>
        <p:spPr>
          <a:xfrm>
            <a:off x="1488999" y="273776"/>
            <a:ext cx="10018800" cy="64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None/>
            </a:pPr>
            <a:r>
              <a:rPr b="1" lang="en-US"/>
              <a:t>HTTP Methods</a:t>
            </a:r>
            <a:endParaRPr b="1"/>
          </a:p>
        </p:txBody>
      </p:sp>
      <p:pic>
        <p:nvPicPr>
          <p:cNvPr id="375" name="Google Shape;375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87525" y="1173201"/>
            <a:ext cx="7421651" cy="4428050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39"/>
          <p:cNvSpPr/>
          <p:nvPr/>
        </p:nvSpPr>
        <p:spPr>
          <a:xfrm>
            <a:off x="2787527" y="5760348"/>
            <a:ext cx="7537641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Source :https://javarevisited.blogspot.com/2016/04/what-is-purpose-of-http-request-types-in-RESTful-web-service.html</a:t>
            </a:r>
            <a:endParaRPr b="0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push/>
  </p:transition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40"/>
          <p:cNvSpPr txBox="1"/>
          <p:nvPr>
            <p:ph type="title"/>
          </p:nvPr>
        </p:nvSpPr>
        <p:spPr>
          <a:xfrm>
            <a:off x="1484311" y="337140"/>
            <a:ext cx="10018713" cy="1231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b="1" lang="en-US"/>
              <a:t>HTTP response message: General Format</a:t>
            </a:r>
            <a:endParaRPr/>
          </a:p>
        </p:txBody>
      </p:sp>
      <p:pic>
        <p:nvPicPr>
          <p:cNvPr id="382" name="Google Shape;382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39571" y="1568965"/>
            <a:ext cx="9083769" cy="45767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41"/>
          <p:cNvSpPr txBox="1"/>
          <p:nvPr>
            <p:ph type="title"/>
          </p:nvPr>
        </p:nvSpPr>
        <p:spPr>
          <a:xfrm>
            <a:off x="1194165" y="254977"/>
            <a:ext cx="10018713" cy="55391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None/>
            </a:pPr>
            <a:r>
              <a:rPr b="1" lang="en-US"/>
              <a:t>HTTP response message : Example</a:t>
            </a:r>
            <a:endParaRPr/>
          </a:p>
        </p:txBody>
      </p:sp>
      <p:pic>
        <p:nvPicPr>
          <p:cNvPr id="388" name="Google Shape;388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49627" y="944712"/>
            <a:ext cx="4839296" cy="2438213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p41"/>
          <p:cNvSpPr/>
          <p:nvPr/>
        </p:nvSpPr>
        <p:spPr>
          <a:xfrm>
            <a:off x="2810178" y="3759201"/>
            <a:ext cx="6311900" cy="28068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30"/>
              <a:buFont typeface="Arial"/>
              <a:buNone/>
            </a:pPr>
            <a:r>
              <a:rPr b="1" i="0" lang="en-US" sz="16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HTTP/1.1 200 OK\r\n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30"/>
              <a:buFont typeface="Arial"/>
              <a:buNone/>
            </a:pPr>
            <a:r>
              <a:rPr b="1" i="0" lang="en-US" sz="16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Date: Sun, 26 Sep 2010 20:09:20 GMT\r\n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30"/>
              <a:buFont typeface="Arial"/>
              <a:buNone/>
            </a:pPr>
            <a:r>
              <a:rPr b="1" i="0" lang="en-US" sz="16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Server: Apache/2.0.52 (CentOS)\r\n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30"/>
              <a:buFont typeface="Arial"/>
              <a:buNone/>
            </a:pPr>
            <a:r>
              <a:rPr b="1" i="0" lang="en-US" sz="16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Last-Modified: Tue, 30 Oct 2007 17:00:02 GMT\r\n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30"/>
              <a:buFont typeface="Arial"/>
              <a:buNone/>
            </a:pPr>
            <a:r>
              <a:rPr b="1" i="0" lang="en-US" sz="16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ETag: "17dc6-a5c-bf716880"\r\n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30"/>
              <a:buFont typeface="Arial"/>
              <a:buNone/>
            </a:pPr>
            <a:r>
              <a:rPr b="1" i="0" lang="en-US" sz="16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Accept-Ranges: bytes\r\n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30"/>
              <a:buFont typeface="Arial"/>
              <a:buNone/>
            </a:pPr>
            <a:r>
              <a:rPr b="1" i="0" lang="en-US" sz="16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Content-Length: 2652\r\n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30"/>
              <a:buFont typeface="Arial"/>
              <a:buNone/>
            </a:pPr>
            <a:r>
              <a:rPr b="1" i="0" lang="en-US" sz="16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Keep-Alive: timeout=10, max=100\r\n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30"/>
              <a:buFont typeface="Arial"/>
              <a:buNone/>
            </a:pPr>
            <a:r>
              <a:rPr b="1" i="0" lang="en-US" sz="16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Connection: close\r\n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30"/>
              <a:buFont typeface="Arial"/>
              <a:buNone/>
            </a:pPr>
            <a:r>
              <a:rPr b="1" i="0" lang="en-US" sz="16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Content-Type: text/html; charset=ISO-8859-1\r\n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30"/>
              <a:buFont typeface="Arial"/>
              <a:buNone/>
            </a:pPr>
            <a:r>
              <a:rPr b="1" i="0" lang="en-US" sz="16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\r\n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30"/>
              <a:buFont typeface="Arial"/>
              <a:buNone/>
            </a:pPr>
            <a:r>
              <a:rPr b="1" i="0" lang="en-US" sz="16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data data data data data ..</a:t>
            </a:r>
            <a:r>
              <a:rPr b="1" i="0" lang="en-US" sz="18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. </a:t>
            </a:r>
            <a:endParaRPr b="1" i="0" sz="18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90" name="Google Shape;390;p41"/>
          <p:cNvSpPr/>
          <p:nvPr/>
        </p:nvSpPr>
        <p:spPr>
          <a:xfrm>
            <a:off x="3015495" y="874333"/>
            <a:ext cx="1155153" cy="389926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11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1" name="Google Shape;391;p41"/>
          <p:cNvSpPr/>
          <p:nvPr/>
        </p:nvSpPr>
        <p:spPr>
          <a:xfrm>
            <a:off x="2810178" y="3759201"/>
            <a:ext cx="1155153" cy="31194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11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2" name="Google Shape;392;p41"/>
          <p:cNvSpPr/>
          <p:nvPr/>
        </p:nvSpPr>
        <p:spPr>
          <a:xfrm>
            <a:off x="4404780" y="863198"/>
            <a:ext cx="791474" cy="466541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11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" name="Google Shape;393;p41"/>
          <p:cNvSpPr/>
          <p:nvPr/>
        </p:nvSpPr>
        <p:spPr>
          <a:xfrm>
            <a:off x="3909668" y="3743982"/>
            <a:ext cx="582762" cy="327159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11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4" name="Google Shape;394;p41"/>
          <p:cNvSpPr/>
          <p:nvPr/>
        </p:nvSpPr>
        <p:spPr>
          <a:xfrm>
            <a:off x="5570391" y="824111"/>
            <a:ext cx="791474" cy="466541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11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p41"/>
          <p:cNvSpPr/>
          <p:nvPr/>
        </p:nvSpPr>
        <p:spPr>
          <a:xfrm>
            <a:off x="4353449" y="3759201"/>
            <a:ext cx="582762" cy="327159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11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6" name="Google Shape;396;p41"/>
          <p:cNvSpPr/>
          <p:nvPr/>
        </p:nvSpPr>
        <p:spPr>
          <a:xfrm>
            <a:off x="3362249" y="1214652"/>
            <a:ext cx="1234126" cy="361056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11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" name="Google Shape;397;p41"/>
          <p:cNvSpPr/>
          <p:nvPr/>
        </p:nvSpPr>
        <p:spPr>
          <a:xfrm>
            <a:off x="2883179" y="4011879"/>
            <a:ext cx="582708" cy="313748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11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8" name="Google Shape;398;p41"/>
          <p:cNvSpPr/>
          <p:nvPr/>
        </p:nvSpPr>
        <p:spPr>
          <a:xfrm>
            <a:off x="4970512" y="1181897"/>
            <a:ext cx="755725" cy="448754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11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9" name="Google Shape;399;p41"/>
          <p:cNvSpPr/>
          <p:nvPr/>
        </p:nvSpPr>
        <p:spPr>
          <a:xfrm>
            <a:off x="3619672" y="3953455"/>
            <a:ext cx="3590019" cy="352393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11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" name="Google Shape;400;p41"/>
          <p:cNvSpPr txBox="1"/>
          <p:nvPr/>
        </p:nvSpPr>
        <p:spPr>
          <a:xfrm>
            <a:off x="586175" y="3190326"/>
            <a:ext cx="17907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2000"/>
              <a:buFont typeface="Noto Sans Symbols"/>
              <a:buNone/>
            </a:pPr>
            <a:r>
              <a:rPr b="1" i="0" lang="en-US" sz="15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Status line</a:t>
            </a:r>
            <a:endParaRPr b="1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2000"/>
              <a:buFont typeface="Noto Sans Symbols"/>
              <a:buNone/>
            </a:pPr>
            <a:r>
              <a:rPr b="1" i="0" lang="en-US" sz="15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(protocol</a:t>
            </a:r>
            <a:endParaRPr b="1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2000"/>
              <a:buFont typeface="Noto Sans Symbols"/>
              <a:buNone/>
            </a:pPr>
            <a:r>
              <a:rPr b="1" i="0" lang="en-US" sz="15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status code</a:t>
            </a:r>
            <a:endParaRPr b="1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2000"/>
              <a:buFont typeface="Noto Sans Symbols"/>
              <a:buNone/>
            </a:pPr>
            <a:r>
              <a:rPr b="1" i="0" lang="en-US" sz="15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status phrase)</a:t>
            </a:r>
            <a:endParaRPr b="1" i="0" sz="1900" u="none" cap="none" strike="noStrike">
              <a:solidFill>
                <a:srgbClr val="CC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1" name="Google Shape;401;p41"/>
          <p:cNvCxnSpPr/>
          <p:nvPr/>
        </p:nvCxnSpPr>
        <p:spPr>
          <a:xfrm>
            <a:off x="1805376" y="3707851"/>
            <a:ext cx="924000" cy="257100"/>
          </a:xfrm>
          <a:prstGeom prst="straightConnector1">
            <a:avLst/>
          </a:prstGeom>
          <a:noFill/>
          <a:ln cap="flat" cmpd="sng" w="19050">
            <a:solidFill>
              <a:srgbClr val="CC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02" name="Google Shape;402;p41"/>
          <p:cNvSpPr/>
          <p:nvPr/>
        </p:nvSpPr>
        <p:spPr>
          <a:xfrm>
            <a:off x="2545750" y="4071151"/>
            <a:ext cx="264425" cy="1771877"/>
          </a:xfrm>
          <a:custGeom>
            <a:rect b="b" l="l" r="r" t="t"/>
            <a:pathLst>
              <a:path extrusionOk="0" h="1428" w="162">
                <a:moveTo>
                  <a:pt x="132" y="9"/>
                </a:moveTo>
                <a:lnTo>
                  <a:pt x="0" y="0"/>
                </a:lnTo>
                <a:lnTo>
                  <a:pt x="0" y="1428"/>
                </a:lnTo>
                <a:lnTo>
                  <a:pt x="162" y="1425"/>
                </a:lnTo>
              </a:path>
            </a:pathLst>
          </a:custGeom>
          <a:noFill/>
          <a:ln cap="flat" cmpd="sng" w="1905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403" name="Google Shape;403;p41"/>
          <p:cNvSpPr txBox="1"/>
          <p:nvPr/>
        </p:nvSpPr>
        <p:spPr>
          <a:xfrm>
            <a:off x="1590171" y="4572201"/>
            <a:ext cx="10263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2000"/>
              <a:buFont typeface="Noto Sans Symbols"/>
              <a:buNone/>
            </a:pPr>
            <a:r>
              <a:rPr b="1" i="0" lang="en-US" sz="16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Header</a:t>
            </a:r>
            <a:endParaRPr b="1" i="0" sz="1600" u="none" cap="none" strike="noStrike">
              <a:solidFill>
                <a:srgbClr val="CC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2000"/>
              <a:buFont typeface="Noto Sans Symbols"/>
              <a:buNone/>
            </a:pPr>
            <a:r>
              <a:rPr b="1" i="0" lang="en-US" sz="16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 lines</a:t>
            </a:r>
            <a:endParaRPr b="1" i="0" sz="2000" u="none" cap="none" strike="noStrike">
              <a:solidFill>
                <a:srgbClr val="CC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4" name="Google Shape;404;p41"/>
          <p:cNvCxnSpPr/>
          <p:nvPr/>
        </p:nvCxnSpPr>
        <p:spPr>
          <a:xfrm flipH="1" rot="10800000">
            <a:off x="2125975" y="6414539"/>
            <a:ext cx="757200" cy="212700"/>
          </a:xfrm>
          <a:prstGeom prst="straightConnector1">
            <a:avLst/>
          </a:prstGeom>
          <a:noFill/>
          <a:ln cap="flat" cmpd="sng" w="19050">
            <a:solidFill>
              <a:srgbClr val="CC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05" name="Google Shape;405;p41"/>
          <p:cNvSpPr txBox="1"/>
          <p:nvPr/>
        </p:nvSpPr>
        <p:spPr>
          <a:xfrm>
            <a:off x="825814" y="5843014"/>
            <a:ext cx="13794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2000"/>
              <a:buFont typeface="Noto Sans Symbols"/>
              <a:buNone/>
            </a:pPr>
            <a:r>
              <a:rPr b="1" i="0" lang="en-US" sz="17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data, e.g., </a:t>
            </a:r>
            <a:endParaRPr b="1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2000"/>
              <a:buFont typeface="Noto Sans Symbols"/>
              <a:buNone/>
            </a:pPr>
            <a:r>
              <a:rPr b="1" i="0" lang="en-US" sz="17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requested</a:t>
            </a:r>
            <a:endParaRPr b="1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2000"/>
              <a:buFont typeface="Noto Sans Symbols"/>
              <a:buNone/>
            </a:pPr>
            <a:r>
              <a:rPr b="1" i="0" lang="en-US" sz="17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HTML file</a:t>
            </a:r>
            <a:endParaRPr b="1" i="0" sz="2100" u="none" cap="none" strike="noStrike">
              <a:solidFill>
                <a:srgbClr val="CC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3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3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3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3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3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3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3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3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42"/>
          <p:cNvSpPr txBox="1"/>
          <p:nvPr>
            <p:ph type="title"/>
          </p:nvPr>
        </p:nvSpPr>
        <p:spPr>
          <a:xfrm>
            <a:off x="2001838" y="147639"/>
            <a:ext cx="7772400" cy="97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</a:pPr>
            <a:r>
              <a:rPr b="1" lang="en-US"/>
              <a:t>HTTP response status codes</a:t>
            </a:r>
            <a:endParaRPr b="1"/>
          </a:p>
        </p:txBody>
      </p:sp>
      <p:sp>
        <p:nvSpPr>
          <p:cNvPr id="412" name="Google Shape;412;p42"/>
          <p:cNvSpPr/>
          <p:nvPr/>
        </p:nvSpPr>
        <p:spPr>
          <a:xfrm>
            <a:off x="1502475" y="1127125"/>
            <a:ext cx="10252800" cy="13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0837" lvl="0" marL="35083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Noto Sans Symbols"/>
              <a:buChar char="▪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Status code appears in 1st line in server-to-client response message.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0837" lvl="0" marL="350837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Noto Sans Symbols"/>
              <a:buChar char="▪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 Status codes</a:t>
            </a:r>
            <a:r>
              <a:rPr b="0" i="0" lang="en-US" sz="24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3" name="Google Shape;413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97950" y="2344475"/>
            <a:ext cx="5934075" cy="409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Google Shape;414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17226" y="1723128"/>
            <a:ext cx="3522650" cy="1774850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42"/>
          <p:cNvSpPr/>
          <p:nvPr/>
        </p:nvSpPr>
        <p:spPr>
          <a:xfrm>
            <a:off x="8917655" y="1612048"/>
            <a:ext cx="791400" cy="4665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11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43"/>
          <p:cNvSpPr txBox="1"/>
          <p:nvPr>
            <p:ph type="title"/>
          </p:nvPr>
        </p:nvSpPr>
        <p:spPr>
          <a:xfrm>
            <a:off x="2001838" y="147639"/>
            <a:ext cx="7772400" cy="9794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</a:pPr>
            <a:r>
              <a:rPr b="1" lang="en-US"/>
              <a:t>HTTP response status codes</a:t>
            </a:r>
            <a:endParaRPr b="1"/>
          </a:p>
        </p:txBody>
      </p:sp>
      <p:sp>
        <p:nvSpPr>
          <p:cNvPr id="422" name="Google Shape;422;p43"/>
          <p:cNvSpPr txBox="1"/>
          <p:nvPr>
            <p:ph idx="1" type="body"/>
          </p:nvPr>
        </p:nvSpPr>
        <p:spPr>
          <a:xfrm>
            <a:off x="1058075" y="1625925"/>
            <a:ext cx="8075700" cy="490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lnSpcReduction="10000"/>
          </a:bodyPr>
          <a:lstStyle/>
          <a:p>
            <a:pPr indent="-285750" lvl="0" marL="28575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80"/>
              <a:buFont typeface="Noto Sans Symbols"/>
              <a:buNone/>
            </a:pPr>
            <a:r>
              <a:rPr b="1" lang="en-US" sz="2400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100 Continue</a:t>
            </a:r>
            <a:endParaRPr sz="2400">
              <a:solidFill>
                <a:srgbClr val="CC0000"/>
              </a:solidFill>
            </a:endParaRPr>
          </a:p>
          <a:p>
            <a:pPr indent="-285750" lvl="1" marL="742950" rtl="0" algn="l">
              <a:lnSpc>
                <a:spcPct val="85000"/>
              </a:lnSpc>
              <a:spcBef>
                <a:spcPts val="900"/>
              </a:spcBef>
              <a:spcAft>
                <a:spcPts val="0"/>
              </a:spcAft>
              <a:buSzPts val="2900"/>
              <a:buChar char="•"/>
            </a:pPr>
            <a:r>
              <a:rPr lang="en-US" sz="2000"/>
              <a:t>everything ok so far, client should continue with the request</a:t>
            </a:r>
            <a:endParaRPr sz="2000"/>
          </a:p>
          <a:p>
            <a:pPr indent="-285750" lvl="0" marL="28575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3480"/>
              <a:buFont typeface="Noto Sans Symbols"/>
              <a:buNone/>
            </a:pPr>
            <a:r>
              <a:t/>
            </a:r>
            <a:endParaRPr b="1" sz="2400">
              <a:solidFill>
                <a:srgbClr val="CC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285750" lvl="0" marL="28575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3480"/>
              <a:buFont typeface="Noto Sans Symbols"/>
              <a:buNone/>
            </a:pPr>
            <a:r>
              <a:rPr b="1" lang="en-US" sz="2400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200 OK</a:t>
            </a:r>
            <a:endParaRPr sz="2400">
              <a:solidFill>
                <a:srgbClr val="CC0000"/>
              </a:solidFill>
            </a:endParaRPr>
          </a:p>
          <a:p>
            <a:pPr indent="-285750" lvl="1" marL="742950" rtl="0" algn="l">
              <a:lnSpc>
                <a:spcPct val="85000"/>
              </a:lnSpc>
              <a:spcBef>
                <a:spcPts val="900"/>
              </a:spcBef>
              <a:spcAft>
                <a:spcPts val="0"/>
              </a:spcAft>
              <a:buSzPts val="2900"/>
              <a:buChar char="•"/>
            </a:pPr>
            <a:r>
              <a:rPr lang="en-US" sz="2000"/>
              <a:t>request succeeded, requested object later in this message</a:t>
            </a:r>
            <a:endParaRPr sz="2000"/>
          </a:p>
          <a:p>
            <a:pPr indent="-285750" lvl="0" marL="285750" rtl="0" algn="l">
              <a:lnSpc>
                <a:spcPct val="85000"/>
              </a:lnSpc>
              <a:spcBef>
                <a:spcPts val="960"/>
              </a:spcBef>
              <a:spcAft>
                <a:spcPts val="0"/>
              </a:spcAft>
              <a:buSzPts val="3480"/>
              <a:buFont typeface="Noto Sans Symbols"/>
              <a:buNone/>
            </a:pPr>
            <a:r>
              <a:rPr b="1" lang="en-US" sz="2400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301 Moved Permanently</a:t>
            </a:r>
            <a:endParaRPr sz="2400">
              <a:solidFill>
                <a:srgbClr val="CC0000"/>
              </a:solidFill>
            </a:endParaRPr>
          </a:p>
          <a:p>
            <a:pPr indent="-285750" lvl="1" marL="742950" rtl="0" algn="l">
              <a:lnSpc>
                <a:spcPct val="85000"/>
              </a:lnSpc>
              <a:spcBef>
                <a:spcPts val="900"/>
              </a:spcBef>
              <a:spcAft>
                <a:spcPts val="0"/>
              </a:spcAft>
              <a:buSzPts val="2900"/>
              <a:buChar char="•"/>
            </a:pPr>
            <a:r>
              <a:rPr lang="en-US" sz="2000"/>
              <a:t>requested object moved, new location specified later in this message (Location:)</a:t>
            </a:r>
            <a:endParaRPr/>
          </a:p>
          <a:p>
            <a:pPr indent="-285750" lvl="0" marL="285750" rtl="0" algn="l">
              <a:lnSpc>
                <a:spcPct val="85000"/>
              </a:lnSpc>
              <a:spcBef>
                <a:spcPts val="960"/>
              </a:spcBef>
              <a:spcAft>
                <a:spcPts val="0"/>
              </a:spcAft>
              <a:buSzPts val="3480"/>
              <a:buFont typeface="Noto Sans Symbols"/>
              <a:buNone/>
            </a:pPr>
            <a:r>
              <a:rPr b="1" lang="en-US" sz="2400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400 Bad Request</a:t>
            </a:r>
            <a:endParaRPr sz="2400">
              <a:solidFill>
                <a:srgbClr val="CC0000"/>
              </a:solidFill>
            </a:endParaRPr>
          </a:p>
          <a:p>
            <a:pPr indent="-285750" lvl="1" marL="742950" rtl="0" algn="l">
              <a:lnSpc>
                <a:spcPct val="85000"/>
              </a:lnSpc>
              <a:spcBef>
                <a:spcPts val="900"/>
              </a:spcBef>
              <a:spcAft>
                <a:spcPts val="0"/>
              </a:spcAft>
              <a:buSzPts val="2900"/>
              <a:buChar char="•"/>
            </a:pPr>
            <a:r>
              <a:rPr lang="en-US" sz="2000"/>
              <a:t>request message not understood by server</a:t>
            </a:r>
            <a:endParaRPr/>
          </a:p>
          <a:p>
            <a:pPr indent="-285750" lvl="0" marL="285750" rtl="0" algn="l">
              <a:lnSpc>
                <a:spcPct val="85000"/>
              </a:lnSpc>
              <a:spcBef>
                <a:spcPts val="960"/>
              </a:spcBef>
              <a:spcAft>
                <a:spcPts val="0"/>
              </a:spcAft>
              <a:buSzPts val="3480"/>
              <a:buFont typeface="Noto Sans Symbols"/>
              <a:buNone/>
            </a:pPr>
            <a:r>
              <a:rPr b="1" lang="en-US" sz="2400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404 Not Found</a:t>
            </a:r>
            <a:endParaRPr sz="2400">
              <a:solidFill>
                <a:srgbClr val="CC0000"/>
              </a:solidFill>
            </a:endParaRPr>
          </a:p>
          <a:p>
            <a:pPr indent="-285750" lvl="1" marL="742950" rtl="0" algn="l">
              <a:lnSpc>
                <a:spcPct val="85000"/>
              </a:lnSpc>
              <a:spcBef>
                <a:spcPts val="900"/>
              </a:spcBef>
              <a:spcAft>
                <a:spcPts val="0"/>
              </a:spcAft>
              <a:buSzPts val="2900"/>
              <a:buChar char="•"/>
            </a:pPr>
            <a:r>
              <a:rPr lang="en-US" sz="2000"/>
              <a:t>requested document not found on this server</a:t>
            </a:r>
            <a:endParaRPr/>
          </a:p>
          <a:p>
            <a:pPr indent="-285750" lvl="0" marL="285750" rtl="0" algn="l">
              <a:lnSpc>
                <a:spcPct val="85000"/>
              </a:lnSpc>
              <a:spcBef>
                <a:spcPts val="960"/>
              </a:spcBef>
              <a:spcAft>
                <a:spcPts val="0"/>
              </a:spcAft>
              <a:buSzPts val="3480"/>
              <a:buFont typeface="Noto Sans Symbols"/>
              <a:buNone/>
            </a:pPr>
            <a:r>
              <a:rPr b="1" lang="en-US" sz="2400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505 HTTP Version Not Supported</a:t>
            </a:r>
            <a:endParaRPr sz="2400">
              <a:solidFill>
                <a:srgbClr val="CC0000"/>
              </a:solidFill>
            </a:endParaRPr>
          </a:p>
        </p:txBody>
      </p:sp>
      <p:sp>
        <p:nvSpPr>
          <p:cNvPr id="423" name="Google Shape;423;p43"/>
          <p:cNvSpPr/>
          <p:nvPr/>
        </p:nvSpPr>
        <p:spPr>
          <a:xfrm>
            <a:off x="1512325" y="1018726"/>
            <a:ext cx="8112000" cy="6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0838" lvl="0" marL="350838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Noto Sans Symbols"/>
              <a:buChar char="▪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Some sample codes</a:t>
            </a:r>
            <a:r>
              <a:rPr b="0" i="0" lang="en-US" sz="24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4" name="Google Shape;424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40156" y="2653802"/>
            <a:ext cx="3457810" cy="31597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44"/>
          <p:cNvSpPr txBox="1"/>
          <p:nvPr>
            <p:ph type="title"/>
          </p:nvPr>
        </p:nvSpPr>
        <p:spPr>
          <a:xfrm>
            <a:off x="1484300" y="325403"/>
            <a:ext cx="10018800" cy="114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</a:pPr>
            <a:r>
              <a:rPr b="1" lang="en-US" sz="3700"/>
              <a:t>Objectives -Part 3</a:t>
            </a:r>
            <a:br>
              <a:rPr b="1" lang="en-US" sz="3700"/>
            </a:br>
            <a:endParaRPr b="1" sz="3700"/>
          </a:p>
        </p:txBody>
      </p:sp>
      <p:sp>
        <p:nvSpPr>
          <p:cNvPr id="430" name="Google Shape;430;p44"/>
          <p:cNvSpPr txBox="1"/>
          <p:nvPr>
            <p:ph idx="1" type="body"/>
          </p:nvPr>
        </p:nvSpPr>
        <p:spPr>
          <a:xfrm>
            <a:off x="1484297" y="1368926"/>
            <a:ext cx="10018800" cy="495674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285750" lvl="0" marL="28575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SzPts val="3480"/>
              <a:buChar char="•"/>
            </a:pPr>
            <a:r>
              <a:rPr lang="en-US" sz="4400"/>
              <a:t>HTTP Connections</a:t>
            </a:r>
            <a:endParaRPr sz="4400"/>
          </a:p>
          <a:p>
            <a:pPr indent="-285750" lvl="1" marL="74295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SzPts val="3480"/>
              <a:buChar char="•"/>
            </a:pPr>
            <a:r>
              <a:rPr lang="en-US" sz="4000"/>
              <a:t>Non Persistent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SzPts val="3480"/>
              <a:buChar char="•"/>
            </a:pPr>
            <a:r>
              <a:rPr lang="en-US" sz="4000"/>
              <a:t>Persistent</a:t>
            </a:r>
            <a:endParaRPr sz="4000"/>
          </a:p>
          <a:p>
            <a:pPr indent="-64770" lvl="0" marL="28575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SzPts val="3480"/>
              <a:buNone/>
            </a:pPr>
            <a:r>
              <a:t/>
            </a:r>
            <a:endParaRPr sz="4000"/>
          </a:p>
        </p:txBody>
      </p:sp>
      <p:pic>
        <p:nvPicPr>
          <p:cNvPr id="431" name="Google Shape;431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29276" y="0"/>
            <a:ext cx="1162724" cy="1066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7" name="Google Shape;437;p45"/>
          <p:cNvCxnSpPr/>
          <p:nvPr/>
        </p:nvCxnSpPr>
        <p:spPr>
          <a:xfrm>
            <a:off x="2181225" y="1787526"/>
            <a:ext cx="0" cy="3990976"/>
          </a:xfrm>
          <a:prstGeom prst="straightConnector1">
            <a:avLst/>
          </a:prstGeom>
          <a:noFill/>
          <a:ln cap="flat" cmpd="sng" w="19050">
            <a:solidFill>
              <a:srgbClr val="80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38" name="Google Shape;438;p45"/>
          <p:cNvSpPr txBox="1"/>
          <p:nvPr>
            <p:ph type="title"/>
          </p:nvPr>
        </p:nvSpPr>
        <p:spPr>
          <a:xfrm>
            <a:off x="2022475" y="0"/>
            <a:ext cx="7772400" cy="8580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</a:pPr>
            <a:r>
              <a:rPr b="1" lang="en-US"/>
              <a:t>HTTP Connections</a:t>
            </a:r>
            <a:endParaRPr b="1"/>
          </a:p>
        </p:txBody>
      </p:sp>
      <p:sp>
        <p:nvSpPr>
          <p:cNvPr id="439" name="Google Shape;439;p45"/>
          <p:cNvSpPr txBox="1"/>
          <p:nvPr>
            <p:ph idx="1" type="body"/>
          </p:nvPr>
        </p:nvSpPr>
        <p:spPr>
          <a:xfrm>
            <a:off x="1925638" y="823913"/>
            <a:ext cx="7942262" cy="4667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80"/>
              <a:buFont typeface="Noto Sans Symbols"/>
              <a:buNone/>
            </a:pPr>
            <a:r>
              <a:rPr lang="en-US" sz="2400"/>
              <a:t>Suppose user enters URL:</a:t>
            </a:r>
            <a:endParaRPr/>
          </a:p>
        </p:txBody>
      </p:sp>
      <p:sp>
        <p:nvSpPr>
          <p:cNvPr id="440" name="Google Shape;440;p45"/>
          <p:cNvSpPr txBox="1"/>
          <p:nvPr>
            <p:ph idx="2" type="body"/>
          </p:nvPr>
        </p:nvSpPr>
        <p:spPr>
          <a:xfrm>
            <a:off x="2181225" y="2206229"/>
            <a:ext cx="3943350" cy="190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90"/>
              <a:buFont typeface="Noto Sans Symbols"/>
              <a:buNone/>
            </a:pPr>
            <a:r>
              <a:rPr lang="en-US" sz="2200">
                <a:solidFill>
                  <a:srgbClr val="CC0000"/>
                </a:solidFill>
              </a:rPr>
              <a:t>1a</a:t>
            </a:r>
            <a:r>
              <a:rPr lang="en-US" sz="2200">
                <a:solidFill>
                  <a:srgbClr val="FF0000"/>
                </a:solidFill>
              </a:rPr>
              <a:t>.</a:t>
            </a:r>
            <a:r>
              <a:rPr lang="en-US" sz="2200"/>
              <a:t> HTTP client initiates TCP connection to HTTP server (process) at www.someSchool.edu on port 80</a:t>
            </a:r>
            <a:endParaRPr sz="2200"/>
          </a:p>
        </p:txBody>
      </p:sp>
      <p:sp>
        <p:nvSpPr>
          <p:cNvPr id="441" name="Google Shape;441;p45"/>
          <p:cNvSpPr/>
          <p:nvPr/>
        </p:nvSpPr>
        <p:spPr>
          <a:xfrm>
            <a:off x="2154150" y="4115447"/>
            <a:ext cx="3810000" cy="1076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70"/>
              <a:buFont typeface="Arial"/>
              <a:buNone/>
            </a:pPr>
            <a:r>
              <a:rPr b="0" i="0" lang="en-US" sz="2200" u="none" cap="none" strike="noStrike">
                <a:solidFill>
                  <a:srgbClr val="CC0000"/>
                </a:solidFill>
                <a:latin typeface="Corbel"/>
                <a:ea typeface="Corbel"/>
                <a:cs typeface="Corbel"/>
                <a:sym typeface="Corbel"/>
              </a:rPr>
              <a:t>2</a:t>
            </a:r>
            <a:r>
              <a:rPr b="0" i="0" lang="en-US" sz="2200" u="none" cap="none" strike="noStrike">
                <a:solidFill>
                  <a:srgbClr val="FF0000"/>
                </a:solidFill>
                <a:latin typeface="Corbel"/>
                <a:ea typeface="Corbel"/>
                <a:cs typeface="Corbel"/>
                <a:sym typeface="Corbel"/>
              </a:rPr>
              <a:t>.</a:t>
            </a:r>
            <a:r>
              <a:rPr b="0" i="0" lang="en-US" sz="2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 HTTP client sends HTTP </a:t>
            </a:r>
            <a:r>
              <a:rPr b="0" i="1" lang="en-US" sz="2200" u="none" cap="none" strike="noStrike">
                <a:solidFill>
                  <a:srgbClr val="000099"/>
                </a:solidFill>
                <a:latin typeface="Corbel"/>
                <a:ea typeface="Corbel"/>
                <a:cs typeface="Corbel"/>
                <a:sym typeface="Corbel"/>
              </a:rPr>
              <a:t>request message</a:t>
            </a:r>
            <a:r>
              <a:rPr b="0" i="0" lang="en-US" sz="2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 (containing URL) into TCP connection socket. Message indicates that client wants object someDepartment/home.index</a:t>
            </a:r>
            <a:endParaRPr b="0" i="0" sz="22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442" name="Google Shape;442;p45"/>
          <p:cNvSpPr/>
          <p:nvPr/>
        </p:nvSpPr>
        <p:spPr>
          <a:xfrm>
            <a:off x="6367800" y="2573933"/>
            <a:ext cx="3810000" cy="1504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70"/>
              <a:buFont typeface="Arial"/>
              <a:buNone/>
            </a:pPr>
            <a:r>
              <a:rPr b="0" i="0" lang="en-US" sz="2200" u="none" cap="none" strike="noStrike">
                <a:solidFill>
                  <a:srgbClr val="CC0000"/>
                </a:solidFill>
                <a:latin typeface="Corbel"/>
                <a:ea typeface="Corbel"/>
                <a:cs typeface="Corbel"/>
                <a:sym typeface="Corbel"/>
              </a:rPr>
              <a:t>1b</a:t>
            </a:r>
            <a:r>
              <a:rPr b="0" i="0" lang="en-US" sz="2200" u="none" cap="none" strike="noStrike">
                <a:solidFill>
                  <a:srgbClr val="FF0000"/>
                </a:solidFill>
                <a:latin typeface="Corbel"/>
                <a:ea typeface="Corbel"/>
                <a:cs typeface="Corbel"/>
                <a:sym typeface="Corbel"/>
              </a:rPr>
              <a:t>.</a:t>
            </a:r>
            <a:r>
              <a:rPr b="0" i="0" lang="en-US" sz="2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 HTTP server at host www.someSchool.edu waiting for TCP connection at port 80.  “accepts” connection, notifying client</a:t>
            </a:r>
            <a:endParaRPr b="0" i="0" sz="22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443" name="Google Shape;443;p45"/>
          <p:cNvSpPr/>
          <p:nvPr/>
        </p:nvSpPr>
        <p:spPr>
          <a:xfrm>
            <a:off x="6285750" y="4530925"/>
            <a:ext cx="3810000" cy="18002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70"/>
              <a:buFont typeface="Arial"/>
              <a:buNone/>
            </a:pPr>
            <a:r>
              <a:rPr b="0" i="0" lang="en-US" sz="2200" u="none" cap="none" strike="noStrike">
                <a:solidFill>
                  <a:srgbClr val="CC0000"/>
                </a:solidFill>
                <a:latin typeface="Corbel"/>
                <a:ea typeface="Corbel"/>
                <a:cs typeface="Corbel"/>
                <a:sym typeface="Corbel"/>
              </a:rPr>
              <a:t>3</a:t>
            </a:r>
            <a:r>
              <a:rPr b="0" i="0" lang="en-US" sz="2200" u="none" cap="none" strike="noStrike">
                <a:solidFill>
                  <a:srgbClr val="FF0000"/>
                </a:solidFill>
                <a:latin typeface="Corbel"/>
                <a:ea typeface="Corbel"/>
                <a:cs typeface="Corbel"/>
                <a:sym typeface="Corbel"/>
              </a:rPr>
              <a:t>.</a:t>
            </a:r>
            <a:r>
              <a:rPr b="0" i="0" lang="en-US" sz="2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 HTTP server receives request message, forms </a:t>
            </a:r>
            <a:r>
              <a:rPr b="0" i="1" lang="en-US" sz="2200" u="none" cap="none" strike="noStrike">
                <a:solidFill>
                  <a:srgbClr val="000099"/>
                </a:solidFill>
                <a:latin typeface="Corbel"/>
                <a:ea typeface="Corbel"/>
                <a:cs typeface="Corbel"/>
                <a:sym typeface="Corbel"/>
              </a:rPr>
              <a:t>response message</a:t>
            </a:r>
            <a:r>
              <a:rPr b="0" i="0" lang="en-US" sz="2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 containing requested object, and sends message into its socket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44" name="Google Shape;444;p45"/>
          <p:cNvCxnSpPr/>
          <p:nvPr/>
        </p:nvCxnSpPr>
        <p:spPr>
          <a:xfrm>
            <a:off x="5419726" y="4591051"/>
            <a:ext cx="1095375" cy="523875"/>
          </a:xfrm>
          <a:prstGeom prst="straightConnector1">
            <a:avLst/>
          </a:prstGeom>
          <a:noFill/>
          <a:ln cap="flat" cmpd="sng" w="38100">
            <a:solidFill>
              <a:srgbClr val="CC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45" name="Google Shape;445;p45"/>
          <p:cNvCxnSpPr/>
          <p:nvPr/>
        </p:nvCxnSpPr>
        <p:spPr>
          <a:xfrm flipH="1">
            <a:off x="5467351" y="5200651"/>
            <a:ext cx="1008063" cy="1025525"/>
          </a:xfrm>
          <a:prstGeom prst="straightConnector1">
            <a:avLst/>
          </a:prstGeom>
          <a:noFill/>
          <a:ln cap="flat" cmpd="sng" w="38100">
            <a:solidFill>
              <a:srgbClr val="CC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46" name="Google Shape;446;p45"/>
          <p:cNvCxnSpPr/>
          <p:nvPr/>
        </p:nvCxnSpPr>
        <p:spPr>
          <a:xfrm>
            <a:off x="5572126" y="2647951"/>
            <a:ext cx="1095375" cy="523875"/>
          </a:xfrm>
          <a:prstGeom prst="straightConnector1">
            <a:avLst/>
          </a:prstGeom>
          <a:noFill/>
          <a:ln cap="flat" cmpd="sng" w="38100">
            <a:solidFill>
              <a:srgbClr val="CC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47" name="Google Shape;447;p45"/>
          <p:cNvCxnSpPr/>
          <p:nvPr/>
        </p:nvCxnSpPr>
        <p:spPr>
          <a:xfrm flipH="1">
            <a:off x="5478464" y="3259139"/>
            <a:ext cx="1095375" cy="523875"/>
          </a:xfrm>
          <a:prstGeom prst="straightConnector1">
            <a:avLst/>
          </a:prstGeom>
          <a:noFill/>
          <a:ln cap="flat" cmpd="sng" w="38100">
            <a:solidFill>
              <a:srgbClr val="CC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48" name="Google Shape;448;p45"/>
          <p:cNvSpPr txBox="1"/>
          <p:nvPr/>
        </p:nvSpPr>
        <p:spPr>
          <a:xfrm>
            <a:off x="8602611" y="986977"/>
            <a:ext cx="1898650" cy="9159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r>
              <a:rPr b="0" i="0" lang="en-US" sz="18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(contains text, </a:t>
            </a:r>
            <a:endParaRPr b="0" i="0" sz="14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r>
              <a:rPr b="0" i="0" lang="en-US" sz="18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references to 10 </a:t>
            </a:r>
            <a:endParaRPr b="0" i="0" sz="14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r>
              <a:rPr b="0" i="0" lang="en-US" sz="18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jpeg images)</a:t>
            </a:r>
            <a:endParaRPr b="0" i="0" sz="2400" u="none" cap="none" strike="noStrike">
              <a:solidFill>
                <a:srgbClr val="0000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49" name="Google Shape;449;p45"/>
          <p:cNvSpPr/>
          <p:nvPr/>
        </p:nvSpPr>
        <p:spPr>
          <a:xfrm>
            <a:off x="2022475" y="1290638"/>
            <a:ext cx="9321536" cy="4667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1170"/>
              <a:buFont typeface="Noto Sans Symbols"/>
              <a:buNone/>
            </a:pPr>
            <a:r>
              <a:rPr b="1" i="0" lang="en-US" sz="1800" u="none" cap="none" strike="noStrike">
                <a:solidFill>
                  <a:srgbClr val="FF6600"/>
                </a:solidFill>
                <a:latin typeface="Courier New"/>
                <a:ea typeface="Courier New"/>
                <a:cs typeface="Courier New"/>
                <a:sym typeface="Courier New"/>
              </a:rPr>
              <a:t>www.someSchool.edu/someDepartment/home.index</a:t>
            </a:r>
            <a:endParaRPr b="0" i="0" sz="1400" u="none" cap="none" strike="noStrike">
              <a:solidFill>
                <a:srgbClr val="FF66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0" name="Google Shape;450;p45"/>
          <p:cNvSpPr txBox="1"/>
          <p:nvPr/>
        </p:nvSpPr>
        <p:spPr>
          <a:xfrm>
            <a:off x="1870883" y="5782748"/>
            <a:ext cx="620683" cy="369332"/>
          </a:xfrm>
          <a:prstGeom prst="rect">
            <a:avLst/>
          </a:prstGeom>
          <a:noFill/>
          <a:ln cap="flat" cmpd="sng" w="9525">
            <a:solidFill>
              <a:srgbClr val="8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None/>
            </a:pPr>
            <a:r>
              <a:rPr b="0" i="0" lang="en-US" sz="1800" u="none" cap="none" strike="noStrike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time</a:t>
            </a:r>
            <a:endParaRPr b="0" i="0" sz="1400" u="none" cap="none" strike="noStrike">
              <a:solidFill>
                <a:srgbClr val="8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51" name="Google Shape;451;p45"/>
          <p:cNvGrpSpPr/>
          <p:nvPr/>
        </p:nvGrpSpPr>
        <p:grpSpPr>
          <a:xfrm>
            <a:off x="3406810" y="1757363"/>
            <a:ext cx="698500" cy="692151"/>
            <a:chOff x="-44" y="1473"/>
            <a:chExt cx="981" cy="1105"/>
          </a:xfrm>
        </p:grpSpPr>
        <p:pic>
          <p:nvPicPr>
            <p:cNvPr descr="desktop_computer_stylized_medium" id="452" name="Google Shape;452;p4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53" name="Google Shape;453;p45"/>
            <p:cNvSpPr/>
            <p:nvPr/>
          </p:nvSpPr>
          <p:spPr>
            <a:xfrm flipH="1">
              <a:off x="374" y="1579"/>
              <a:ext cx="477" cy="506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</p:grpSp>
      <p:grpSp>
        <p:nvGrpSpPr>
          <p:cNvPr id="454" name="Google Shape;454;p45"/>
          <p:cNvGrpSpPr/>
          <p:nvPr/>
        </p:nvGrpSpPr>
        <p:grpSpPr>
          <a:xfrm>
            <a:off x="8023221" y="1727851"/>
            <a:ext cx="423863" cy="684213"/>
            <a:chOff x="4140" y="429"/>
            <a:chExt cx="1425" cy="2396"/>
          </a:xfrm>
        </p:grpSpPr>
        <p:sp>
          <p:nvSpPr>
            <p:cNvPr id="455" name="Google Shape;455;p45"/>
            <p:cNvSpPr/>
            <p:nvPr/>
          </p:nvSpPr>
          <p:spPr>
            <a:xfrm>
              <a:off x="5268" y="433"/>
              <a:ext cx="283" cy="2286"/>
            </a:xfrm>
            <a:custGeom>
              <a:rect b="b" l="l" r="r" t="t"/>
              <a:pathLst>
                <a:path extrusionOk="0" h="2742" w="354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56" name="Google Shape;456;p45"/>
            <p:cNvSpPr/>
            <p:nvPr/>
          </p:nvSpPr>
          <p:spPr>
            <a:xfrm>
              <a:off x="4204" y="429"/>
              <a:ext cx="1051" cy="2285"/>
            </a:xfrm>
            <a:prstGeom prst="rect">
              <a:avLst/>
            </a:pr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" name="Google Shape;457;p45"/>
            <p:cNvSpPr/>
            <p:nvPr/>
          </p:nvSpPr>
          <p:spPr>
            <a:xfrm>
              <a:off x="5321" y="570"/>
              <a:ext cx="169" cy="2115"/>
            </a:xfrm>
            <a:custGeom>
              <a:rect b="b" l="l" r="r" t="t"/>
              <a:pathLst>
                <a:path extrusionOk="0" h="2537" w="211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58" name="Google Shape;458;p45"/>
            <p:cNvSpPr/>
            <p:nvPr/>
          </p:nvSpPr>
          <p:spPr>
            <a:xfrm>
              <a:off x="5284" y="1640"/>
              <a:ext cx="263" cy="189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59" name="Google Shape;459;p45"/>
            <p:cNvSpPr/>
            <p:nvPr/>
          </p:nvSpPr>
          <p:spPr>
            <a:xfrm>
              <a:off x="4209" y="690"/>
              <a:ext cx="598" cy="5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60" name="Google Shape;460;p45"/>
            <p:cNvGrpSpPr/>
            <p:nvPr/>
          </p:nvGrpSpPr>
          <p:grpSpPr>
            <a:xfrm>
              <a:off x="4748" y="668"/>
              <a:ext cx="582" cy="145"/>
              <a:chOff x="613" y="2568"/>
              <a:chExt cx="726" cy="139"/>
            </a:xfrm>
          </p:grpSpPr>
          <p:sp>
            <p:nvSpPr>
              <p:cNvPr id="461" name="Google Shape;461;p45"/>
              <p:cNvSpPr/>
              <p:nvPr/>
            </p:nvSpPr>
            <p:spPr>
              <a:xfrm>
                <a:off x="613" y="2568"/>
                <a:ext cx="726" cy="139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2" name="Google Shape;462;p45"/>
              <p:cNvSpPr/>
              <p:nvPr/>
            </p:nvSpPr>
            <p:spPr>
              <a:xfrm>
                <a:off x="627" y="2584"/>
                <a:ext cx="693" cy="107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63" name="Google Shape;463;p45"/>
            <p:cNvSpPr/>
            <p:nvPr/>
          </p:nvSpPr>
          <p:spPr>
            <a:xfrm>
              <a:off x="4225" y="1018"/>
              <a:ext cx="592" cy="5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64" name="Google Shape;464;p45"/>
            <p:cNvGrpSpPr/>
            <p:nvPr/>
          </p:nvGrpSpPr>
          <p:grpSpPr>
            <a:xfrm>
              <a:off x="4749" y="996"/>
              <a:ext cx="582" cy="133"/>
              <a:chOff x="616" y="2570"/>
              <a:chExt cx="726" cy="138"/>
            </a:xfrm>
          </p:grpSpPr>
          <p:sp>
            <p:nvSpPr>
              <p:cNvPr id="465" name="Google Shape;465;p45"/>
              <p:cNvSpPr/>
              <p:nvPr/>
            </p:nvSpPr>
            <p:spPr>
              <a:xfrm>
                <a:off x="616" y="2570"/>
                <a:ext cx="726" cy="138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6" name="Google Shape;466;p45"/>
              <p:cNvSpPr/>
              <p:nvPr/>
            </p:nvSpPr>
            <p:spPr>
              <a:xfrm>
                <a:off x="629" y="2587"/>
                <a:ext cx="693" cy="104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67" name="Google Shape;467;p45"/>
            <p:cNvSpPr/>
            <p:nvPr/>
          </p:nvSpPr>
          <p:spPr>
            <a:xfrm>
              <a:off x="4215" y="1357"/>
              <a:ext cx="598" cy="44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" name="Google Shape;468;p45"/>
            <p:cNvSpPr/>
            <p:nvPr/>
          </p:nvSpPr>
          <p:spPr>
            <a:xfrm>
              <a:off x="4225" y="1658"/>
              <a:ext cx="598" cy="44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69" name="Google Shape;469;p45"/>
            <p:cNvGrpSpPr/>
            <p:nvPr/>
          </p:nvGrpSpPr>
          <p:grpSpPr>
            <a:xfrm>
              <a:off x="4733" y="1641"/>
              <a:ext cx="587" cy="139"/>
              <a:chOff x="611" y="2581"/>
              <a:chExt cx="731" cy="128"/>
            </a:xfrm>
          </p:grpSpPr>
          <p:sp>
            <p:nvSpPr>
              <p:cNvPr id="470" name="Google Shape;470;p45"/>
              <p:cNvSpPr/>
              <p:nvPr/>
            </p:nvSpPr>
            <p:spPr>
              <a:xfrm>
                <a:off x="611" y="2581"/>
                <a:ext cx="731" cy="128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1" name="Google Shape;471;p45"/>
              <p:cNvSpPr/>
              <p:nvPr/>
            </p:nvSpPr>
            <p:spPr>
              <a:xfrm>
                <a:off x="624" y="2586"/>
                <a:ext cx="698" cy="107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72" name="Google Shape;472;p45"/>
            <p:cNvSpPr/>
            <p:nvPr/>
          </p:nvSpPr>
          <p:spPr>
            <a:xfrm>
              <a:off x="5288" y="1354"/>
              <a:ext cx="263" cy="188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grpSp>
          <p:nvGrpSpPr>
            <p:cNvPr id="473" name="Google Shape;473;p45"/>
            <p:cNvGrpSpPr/>
            <p:nvPr/>
          </p:nvGrpSpPr>
          <p:grpSpPr>
            <a:xfrm>
              <a:off x="4737" y="1335"/>
              <a:ext cx="582" cy="139"/>
              <a:chOff x="612" y="2576"/>
              <a:chExt cx="725" cy="139"/>
            </a:xfrm>
          </p:grpSpPr>
          <p:sp>
            <p:nvSpPr>
              <p:cNvPr id="474" name="Google Shape;474;p45"/>
              <p:cNvSpPr/>
              <p:nvPr/>
            </p:nvSpPr>
            <p:spPr>
              <a:xfrm>
                <a:off x="612" y="2576"/>
                <a:ext cx="725" cy="139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5" name="Google Shape;475;p45"/>
              <p:cNvSpPr/>
              <p:nvPr/>
            </p:nvSpPr>
            <p:spPr>
              <a:xfrm>
                <a:off x="626" y="2587"/>
                <a:ext cx="691" cy="106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76" name="Google Shape;476;p45"/>
            <p:cNvSpPr/>
            <p:nvPr/>
          </p:nvSpPr>
          <p:spPr>
            <a:xfrm>
              <a:off x="5250" y="429"/>
              <a:ext cx="69" cy="2290"/>
            </a:xfrm>
            <a:prstGeom prst="rect">
              <a:avLst/>
            </a:prstGeom>
            <a:gradFill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" name="Google Shape;477;p45"/>
            <p:cNvSpPr/>
            <p:nvPr/>
          </p:nvSpPr>
          <p:spPr>
            <a:xfrm>
              <a:off x="5312" y="1007"/>
              <a:ext cx="237" cy="213"/>
            </a:xfrm>
            <a:custGeom>
              <a:rect b="b" l="l" r="r" t="t"/>
              <a:pathLst>
                <a:path extrusionOk="0" h="256" w="29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78" name="Google Shape;478;p45"/>
            <p:cNvSpPr/>
            <p:nvPr/>
          </p:nvSpPr>
          <p:spPr>
            <a:xfrm>
              <a:off x="5315" y="680"/>
              <a:ext cx="244" cy="240"/>
            </a:xfrm>
            <a:custGeom>
              <a:rect b="b" l="l" r="r" t="t"/>
              <a:pathLst>
                <a:path extrusionOk="0" h="288" w="304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79" name="Google Shape;479;p45"/>
            <p:cNvSpPr/>
            <p:nvPr/>
          </p:nvSpPr>
          <p:spPr>
            <a:xfrm>
              <a:off x="5517" y="2614"/>
              <a:ext cx="48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" name="Google Shape;480;p45"/>
            <p:cNvSpPr/>
            <p:nvPr/>
          </p:nvSpPr>
          <p:spPr>
            <a:xfrm>
              <a:off x="5302" y="2614"/>
              <a:ext cx="245" cy="200"/>
            </a:xfrm>
            <a:custGeom>
              <a:rect b="b" l="l" r="r" t="t"/>
              <a:pathLst>
                <a:path extrusionOk="0" h="240" w="306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81" name="Google Shape;481;p45"/>
            <p:cNvSpPr/>
            <p:nvPr/>
          </p:nvSpPr>
          <p:spPr>
            <a:xfrm>
              <a:off x="4140" y="2680"/>
              <a:ext cx="1201" cy="145"/>
            </a:xfrm>
            <a:prstGeom prst="roundRect">
              <a:avLst>
                <a:gd fmla="val 50000" name="adj"/>
              </a:avLst>
            </a:prstGeom>
            <a:solidFill>
              <a:srgbClr val="DDDDDD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" name="Google Shape;482;p45"/>
            <p:cNvSpPr/>
            <p:nvPr/>
          </p:nvSpPr>
          <p:spPr>
            <a:xfrm>
              <a:off x="4204" y="2708"/>
              <a:ext cx="1073" cy="83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" name="Google Shape;483;p45"/>
            <p:cNvSpPr/>
            <p:nvPr/>
          </p:nvSpPr>
          <p:spPr>
            <a:xfrm>
              <a:off x="4305" y="2380"/>
              <a:ext cx="160" cy="145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" name="Google Shape;484;p45"/>
            <p:cNvSpPr/>
            <p:nvPr/>
          </p:nvSpPr>
          <p:spPr>
            <a:xfrm>
              <a:off x="4487" y="2386"/>
              <a:ext cx="160" cy="13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Noto Sans Symbols"/>
                <a:buNone/>
              </a:pPr>
              <a:r>
                <a:t/>
              </a:r>
              <a:endParaRPr b="0" i="0" sz="1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" name="Google Shape;485;p45"/>
            <p:cNvSpPr/>
            <p:nvPr/>
          </p:nvSpPr>
          <p:spPr>
            <a:xfrm>
              <a:off x="4663" y="2380"/>
              <a:ext cx="155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" name="Google Shape;486;p45"/>
            <p:cNvSpPr/>
            <p:nvPr/>
          </p:nvSpPr>
          <p:spPr>
            <a:xfrm>
              <a:off x="5063" y="1835"/>
              <a:ext cx="85" cy="762"/>
            </a:xfrm>
            <a:prstGeom prst="rect">
              <a:avLst/>
            </a:prstGeom>
            <a:solidFill>
              <a:srgbClr val="29292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46"/>
          <p:cNvSpPr txBox="1"/>
          <p:nvPr>
            <p:ph type="title"/>
          </p:nvPr>
        </p:nvSpPr>
        <p:spPr>
          <a:xfrm>
            <a:off x="2066925" y="257176"/>
            <a:ext cx="7772400" cy="866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</a:pPr>
            <a:r>
              <a:rPr b="1" lang="en-US"/>
              <a:t>HTTP Connections  (cont.)</a:t>
            </a:r>
            <a:endParaRPr b="1"/>
          </a:p>
        </p:txBody>
      </p:sp>
      <p:sp>
        <p:nvSpPr>
          <p:cNvPr id="493" name="Google Shape;493;p46"/>
          <p:cNvSpPr txBox="1"/>
          <p:nvPr>
            <p:ph idx="2" type="body"/>
          </p:nvPr>
        </p:nvSpPr>
        <p:spPr>
          <a:xfrm>
            <a:off x="2619375" y="2557463"/>
            <a:ext cx="3810000" cy="15335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90"/>
              <a:buFont typeface="Noto Sans Symbols"/>
              <a:buNone/>
            </a:pPr>
            <a:r>
              <a:rPr lang="en-US" sz="2200">
                <a:solidFill>
                  <a:srgbClr val="CC0000"/>
                </a:solidFill>
              </a:rPr>
              <a:t>5.</a:t>
            </a:r>
            <a:r>
              <a:rPr lang="en-US" sz="2200"/>
              <a:t> HTTP client receives response message containing html file, displays html.  Parsing html file, finds 10 referenced jpeg  objects</a:t>
            </a:r>
            <a:endParaRPr/>
          </a:p>
          <a:p>
            <a:pPr indent="-285750" lvl="0" marL="285750" rtl="0" algn="l">
              <a:lnSpc>
                <a:spcPct val="100000"/>
              </a:lnSpc>
              <a:spcBef>
                <a:spcPts val="1040"/>
              </a:spcBef>
              <a:spcAft>
                <a:spcPts val="0"/>
              </a:spcAft>
              <a:buSzPts val="3190"/>
              <a:buFont typeface="Noto Sans Symbols"/>
              <a:buNone/>
            </a:pPr>
            <a:r>
              <a:t/>
            </a:r>
            <a:endParaRPr sz="2200"/>
          </a:p>
        </p:txBody>
      </p:sp>
      <p:sp>
        <p:nvSpPr>
          <p:cNvPr id="494" name="Google Shape;494;p46"/>
          <p:cNvSpPr/>
          <p:nvPr/>
        </p:nvSpPr>
        <p:spPr>
          <a:xfrm>
            <a:off x="2619375" y="4340731"/>
            <a:ext cx="381000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70"/>
              <a:buFont typeface="Arial"/>
              <a:buNone/>
            </a:pPr>
            <a:r>
              <a:rPr b="0" i="0" lang="en-US" sz="2200" u="none" cap="none" strike="noStrike">
                <a:solidFill>
                  <a:srgbClr val="CC0000"/>
                </a:solidFill>
                <a:latin typeface="Corbel"/>
                <a:ea typeface="Corbel"/>
                <a:cs typeface="Corbel"/>
                <a:sym typeface="Corbel"/>
              </a:rPr>
              <a:t>6.</a:t>
            </a:r>
            <a:r>
              <a:rPr b="0" i="0" lang="en-US" sz="2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 Steps 1-5 repeated for each of 10 jpeg objects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5" name="Google Shape;495;p46"/>
          <p:cNvSpPr/>
          <p:nvPr/>
        </p:nvSpPr>
        <p:spPr>
          <a:xfrm>
            <a:off x="6992137" y="2225676"/>
            <a:ext cx="3810000" cy="7334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70"/>
              <a:buFont typeface="Arial"/>
              <a:buNone/>
            </a:pPr>
            <a:r>
              <a:rPr b="0" i="0" lang="en-US" sz="2200" u="none" cap="none" strike="noStrike">
                <a:solidFill>
                  <a:srgbClr val="CC0000"/>
                </a:solidFill>
                <a:latin typeface="Corbel"/>
                <a:ea typeface="Corbel"/>
                <a:cs typeface="Corbel"/>
                <a:sym typeface="Corbel"/>
              </a:rPr>
              <a:t>4.</a:t>
            </a:r>
            <a:r>
              <a:rPr b="0" i="0" lang="en-US" sz="2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 HTTP server closes TCP connection.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96" name="Google Shape;496;p46"/>
          <p:cNvCxnSpPr/>
          <p:nvPr/>
        </p:nvCxnSpPr>
        <p:spPr>
          <a:xfrm>
            <a:off x="2066925" y="2116940"/>
            <a:ext cx="0" cy="2571750"/>
          </a:xfrm>
          <a:prstGeom prst="straightConnector1">
            <a:avLst/>
          </a:prstGeom>
          <a:noFill/>
          <a:ln cap="flat" cmpd="sng" w="19050">
            <a:solidFill>
              <a:srgbClr val="80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97" name="Google Shape;497;p46"/>
          <p:cNvCxnSpPr/>
          <p:nvPr/>
        </p:nvCxnSpPr>
        <p:spPr>
          <a:xfrm flipH="1">
            <a:off x="5818993" y="2321720"/>
            <a:ext cx="786863" cy="471486"/>
          </a:xfrm>
          <a:prstGeom prst="straightConnector1">
            <a:avLst/>
          </a:prstGeom>
          <a:noFill/>
          <a:ln cap="flat" cmpd="sng" w="38100">
            <a:solidFill>
              <a:srgbClr val="CC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98" name="Google Shape;498;p46"/>
          <p:cNvSpPr txBox="1"/>
          <p:nvPr/>
        </p:nvSpPr>
        <p:spPr>
          <a:xfrm>
            <a:off x="1756583" y="4822815"/>
            <a:ext cx="620683" cy="369332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None/>
            </a:pPr>
            <a:r>
              <a:rPr b="0" i="0" lang="en-US" sz="1800" u="none" cap="none" strike="noStrike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time</a:t>
            </a:r>
            <a:endParaRPr b="0" i="0" sz="1400" u="none" cap="none" strike="noStrike">
              <a:solidFill>
                <a:srgbClr val="8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99" name="Google Shape;499;p46"/>
          <p:cNvGrpSpPr/>
          <p:nvPr/>
        </p:nvGrpSpPr>
        <p:grpSpPr>
          <a:xfrm>
            <a:off x="3379623" y="1533525"/>
            <a:ext cx="698500" cy="692151"/>
            <a:chOff x="-44" y="1473"/>
            <a:chExt cx="981" cy="1105"/>
          </a:xfrm>
        </p:grpSpPr>
        <p:pic>
          <p:nvPicPr>
            <p:cNvPr descr="desktop_computer_stylized_medium" id="500" name="Google Shape;500;p4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01" name="Google Shape;501;p46"/>
            <p:cNvSpPr/>
            <p:nvPr/>
          </p:nvSpPr>
          <p:spPr>
            <a:xfrm flipH="1">
              <a:off x="374" y="1579"/>
              <a:ext cx="477" cy="506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</p:grpSp>
      <p:grpSp>
        <p:nvGrpSpPr>
          <p:cNvPr id="502" name="Google Shape;502;p46"/>
          <p:cNvGrpSpPr/>
          <p:nvPr/>
        </p:nvGrpSpPr>
        <p:grpSpPr>
          <a:xfrm>
            <a:off x="8023221" y="1443429"/>
            <a:ext cx="423863" cy="684213"/>
            <a:chOff x="4140" y="429"/>
            <a:chExt cx="1425" cy="2396"/>
          </a:xfrm>
        </p:grpSpPr>
        <p:sp>
          <p:nvSpPr>
            <p:cNvPr id="503" name="Google Shape;503;p46"/>
            <p:cNvSpPr/>
            <p:nvPr/>
          </p:nvSpPr>
          <p:spPr>
            <a:xfrm>
              <a:off x="5268" y="433"/>
              <a:ext cx="283" cy="2286"/>
            </a:xfrm>
            <a:custGeom>
              <a:rect b="b" l="l" r="r" t="t"/>
              <a:pathLst>
                <a:path extrusionOk="0" h="2742" w="354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04" name="Google Shape;504;p46"/>
            <p:cNvSpPr/>
            <p:nvPr/>
          </p:nvSpPr>
          <p:spPr>
            <a:xfrm>
              <a:off x="4204" y="429"/>
              <a:ext cx="1051" cy="2285"/>
            </a:xfrm>
            <a:prstGeom prst="rect">
              <a:avLst/>
            </a:pr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" name="Google Shape;505;p46"/>
            <p:cNvSpPr/>
            <p:nvPr/>
          </p:nvSpPr>
          <p:spPr>
            <a:xfrm>
              <a:off x="5321" y="570"/>
              <a:ext cx="169" cy="2115"/>
            </a:xfrm>
            <a:custGeom>
              <a:rect b="b" l="l" r="r" t="t"/>
              <a:pathLst>
                <a:path extrusionOk="0" h="2537" w="211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06" name="Google Shape;506;p46"/>
            <p:cNvSpPr/>
            <p:nvPr/>
          </p:nvSpPr>
          <p:spPr>
            <a:xfrm>
              <a:off x="5284" y="1640"/>
              <a:ext cx="263" cy="189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07" name="Google Shape;507;p46"/>
            <p:cNvSpPr/>
            <p:nvPr/>
          </p:nvSpPr>
          <p:spPr>
            <a:xfrm>
              <a:off x="4209" y="690"/>
              <a:ext cx="598" cy="5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08" name="Google Shape;508;p46"/>
            <p:cNvGrpSpPr/>
            <p:nvPr/>
          </p:nvGrpSpPr>
          <p:grpSpPr>
            <a:xfrm>
              <a:off x="4748" y="668"/>
              <a:ext cx="582" cy="145"/>
              <a:chOff x="613" y="2568"/>
              <a:chExt cx="726" cy="139"/>
            </a:xfrm>
          </p:grpSpPr>
          <p:sp>
            <p:nvSpPr>
              <p:cNvPr id="509" name="Google Shape;509;p46"/>
              <p:cNvSpPr/>
              <p:nvPr/>
            </p:nvSpPr>
            <p:spPr>
              <a:xfrm>
                <a:off x="613" y="2568"/>
                <a:ext cx="726" cy="139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0" name="Google Shape;510;p46"/>
              <p:cNvSpPr/>
              <p:nvPr/>
            </p:nvSpPr>
            <p:spPr>
              <a:xfrm>
                <a:off x="627" y="2584"/>
                <a:ext cx="693" cy="107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11" name="Google Shape;511;p46"/>
            <p:cNvSpPr/>
            <p:nvPr/>
          </p:nvSpPr>
          <p:spPr>
            <a:xfrm>
              <a:off x="4225" y="1018"/>
              <a:ext cx="592" cy="5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12" name="Google Shape;512;p46"/>
            <p:cNvGrpSpPr/>
            <p:nvPr/>
          </p:nvGrpSpPr>
          <p:grpSpPr>
            <a:xfrm>
              <a:off x="4749" y="996"/>
              <a:ext cx="582" cy="133"/>
              <a:chOff x="616" y="2570"/>
              <a:chExt cx="726" cy="138"/>
            </a:xfrm>
          </p:grpSpPr>
          <p:sp>
            <p:nvSpPr>
              <p:cNvPr id="513" name="Google Shape;513;p46"/>
              <p:cNvSpPr/>
              <p:nvPr/>
            </p:nvSpPr>
            <p:spPr>
              <a:xfrm>
                <a:off x="616" y="2570"/>
                <a:ext cx="726" cy="138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4" name="Google Shape;514;p46"/>
              <p:cNvSpPr/>
              <p:nvPr/>
            </p:nvSpPr>
            <p:spPr>
              <a:xfrm>
                <a:off x="629" y="2587"/>
                <a:ext cx="693" cy="104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15" name="Google Shape;515;p46"/>
            <p:cNvSpPr/>
            <p:nvPr/>
          </p:nvSpPr>
          <p:spPr>
            <a:xfrm>
              <a:off x="4215" y="1357"/>
              <a:ext cx="598" cy="44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" name="Google Shape;516;p46"/>
            <p:cNvSpPr/>
            <p:nvPr/>
          </p:nvSpPr>
          <p:spPr>
            <a:xfrm>
              <a:off x="4225" y="1658"/>
              <a:ext cx="598" cy="44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17" name="Google Shape;517;p46"/>
            <p:cNvGrpSpPr/>
            <p:nvPr/>
          </p:nvGrpSpPr>
          <p:grpSpPr>
            <a:xfrm>
              <a:off x="4733" y="1641"/>
              <a:ext cx="587" cy="139"/>
              <a:chOff x="611" y="2581"/>
              <a:chExt cx="731" cy="128"/>
            </a:xfrm>
          </p:grpSpPr>
          <p:sp>
            <p:nvSpPr>
              <p:cNvPr id="518" name="Google Shape;518;p46"/>
              <p:cNvSpPr/>
              <p:nvPr/>
            </p:nvSpPr>
            <p:spPr>
              <a:xfrm>
                <a:off x="611" y="2581"/>
                <a:ext cx="731" cy="128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9" name="Google Shape;519;p46"/>
              <p:cNvSpPr/>
              <p:nvPr/>
            </p:nvSpPr>
            <p:spPr>
              <a:xfrm>
                <a:off x="624" y="2586"/>
                <a:ext cx="698" cy="107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20" name="Google Shape;520;p46"/>
            <p:cNvSpPr/>
            <p:nvPr/>
          </p:nvSpPr>
          <p:spPr>
            <a:xfrm>
              <a:off x="5288" y="1354"/>
              <a:ext cx="263" cy="188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grpSp>
          <p:nvGrpSpPr>
            <p:cNvPr id="521" name="Google Shape;521;p46"/>
            <p:cNvGrpSpPr/>
            <p:nvPr/>
          </p:nvGrpSpPr>
          <p:grpSpPr>
            <a:xfrm>
              <a:off x="4737" y="1335"/>
              <a:ext cx="582" cy="139"/>
              <a:chOff x="612" y="2576"/>
              <a:chExt cx="725" cy="139"/>
            </a:xfrm>
          </p:grpSpPr>
          <p:sp>
            <p:nvSpPr>
              <p:cNvPr id="522" name="Google Shape;522;p46"/>
              <p:cNvSpPr/>
              <p:nvPr/>
            </p:nvSpPr>
            <p:spPr>
              <a:xfrm>
                <a:off x="612" y="2576"/>
                <a:ext cx="725" cy="139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3" name="Google Shape;523;p46"/>
              <p:cNvSpPr/>
              <p:nvPr/>
            </p:nvSpPr>
            <p:spPr>
              <a:xfrm>
                <a:off x="626" y="2587"/>
                <a:ext cx="691" cy="106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24" name="Google Shape;524;p46"/>
            <p:cNvSpPr/>
            <p:nvPr/>
          </p:nvSpPr>
          <p:spPr>
            <a:xfrm>
              <a:off x="5250" y="429"/>
              <a:ext cx="69" cy="2290"/>
            </a:xfrm>
            <a:prstGeom prst="rect">
              <a:avLst/>
            </a:prstGeom>
            <a:gradFill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" name="Google Shape;525;p46"/>
            <p:cNvSpPr/>
            <p:nvPr/>
          </p:nvSpPr>
          <p:spPr>
            <a:xfrm>
              <a:off x="5312" y="1007"/>
              <a:ext cx="237" cy="213"/>
            </a:xfrm>
            <a:custGeom>
              <a:rect b="b" l="l" r="r" t="t"/>
              <a:pathLst>
                <a:path extrusionOk="0" h="256" w="29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26" name="Google Shape;526;p46"/>
            <p:cNvSpPr/>
            <p:nvPr/>
          </p:nvSpPr>
          <p:spPr>
            <a:xfrm>
              <a:off x="5315" y="680"/>
              <a:ext cx="244" cy="240"/>
            </a:xfrm>
            <a:custGeom>
              <a:rect b="b" l="l" r="r" t="t"/>
              <a:pathLst>
                <a:path extrusionOk="0" h="288" w="304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27" name="Google Shape;527;p46"/>
            <p:cNvSpPr/>
            <p:nvPr/>
          </p:nvSpPr>
          <p:spPr>
            <a:xfrm>
              <a:off x="5517" y="2614"/>
              <a:ext cx="48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" name="Google Shape;528;p46"/>
            <p:cNvSpPr/>
            <p:nvPr/>
          </p:nvSpPr>
          <p:spPr>
            <a:xfrm>
              <a:off x="5302" y="2614"/>
              <a:ext cx="245" cy="200"/>
            </a:xfrm>
            <a:custGeom>
              <a:rect b="b" l="l" r="r" t="t"/>
              <a:pathLst>
                <a:path extrusionOk="0" h="240" w="306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29" name="Google Shape;529;p46"/>
            <p:cNvSpPr/>
            <p:nvPr/>
          </p:nvSpPr>
          <p:spPr>
            <a:xfrm>
              <a:off x="4140" y="2680"/>
              <a:ext cx="1201" cy="145"/>
            </a:xfrm>
            <a:prstGeom prst="roundRect">
              <a:avLst>
                <a:gd fmla="val 50000" name="adj"/>
              </a:avLst>
            </a:prstGeom>
            <a:solidFill>
              <a:srgbClr val="DDDDDD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" name="Google Shape;530;p46"/>
            <p:cNvSpPr/>
            <p:nvPr/>
          </p:nvSpPr>
          <p:spPr>
            <a:xfrm>
              <a:off x="4204" y="2708"/>
              <a:ext cx="1073" cy="83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1" name="Google Shape;531;p46"/>
            <p:cNvSpPr/>
            <p:nvPr/>
          </p:nvSpPr>
          <p:spPr>
            <a:xfrm>
              <a:off x="4305" y="2380"/>
              <a:ext cx="160" cy="145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2" name="Google Shape;532;p46"/>
            <p:cNvSpPr/>
            <p:nvPr/>
          </p:nvSpPr>
          <p:spPr>
            <a:xfrm>
              <a:off x="4487" y="2386"/>
              <a:ext cx="160" cy="13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Noto Sans Symbols"/>
                <a:buNone/>
              </a:pPr>
              <a:r>
                <a:t/>
              </a:r>
              <a:endParaRPr b="0" i="0" sz="1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" name="Google Shape;533;p46"/>
            <p:cNvSpPr/>
            <p:nvPr/>
          </p:nvSpPr>
          <p:spPr>
            <a:xfrm>
              <a:off x="4663" y="2380"/>
              <a:ext cx="155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" name="Google Shape;534;p46"/>
            <p:cNvSpPr/>
            <p:nvPr/>
          </p:nvSpPr>
          <p:spPr>
            <a:xfrm>
              <a:off x="5063" y="1835"/>
              <a:ext cx="85" cy="762"/>
            </a:xfrm>
            <a:prstGeom prst="rect">
              <a:avLst/>
            </a:prstGeom>
            <a:solidFill>
              <a:srgbClr val="29292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35" name="Google Shape;535;p46"/>
          <p:cNvSpPr txBox="1"/>
          <p:nvPr>
            <p:ph idx="1" type="body"/>
          </p:nvPr>
        </p:nvSpPr>
        <p:spPr>
          <a:xfrm>
            <a:off x="3839896" y="5756266"/>
            <a:ext cx="4607188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60"/>
              <a:buNone/>
            </a:pPr>
            <a:r>
              <a:rPr b="1" lang="en-US" sz="3200">
                <a:solidFill>
                  <a:srgbClr val="FF6600"/>
                </a:solidFill>
              </a:rPr>
              <a:t>Non-persistent HTTP</a:t>
            </a:r>
            <a:endParaRPr b="1" sz="3200">
              <a:solidFill>
                <a:srgbClr val="FF6600"/>
              </a:solidFill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47"/>
          <p:cNvSpPr txBox="1"/>
          <p:nvPr>
            <p:ph type="title"/>
          </p:nvPr>
        </p:nvSpPr>
        <p:spPr>
          <a:xfrm>
            <a:off x="1766888" y="1"/>
            <a:ext cx="8223250" cy="9255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orbel"/>
              <a:buNone/>
            </a:pPr>
            <a:r>
              <a:rPr b="1" lang="en-US" sz="3600"/>
              <a:t>Non-persistent HTTP: response time</a:t>
            </a:r>
            <a:endParaRPr/>
          </a:p>
        </p:txBody>
      </p:sp>
      <p:sp>
        <p:nvSpPr>
          <p:cNvPr id="542" name="Google Shape;542;p47"/>
          <p:cNvSpPr txBox="1"/>
          <p:nvPr>
            <p:ph idx="1" type="body"/>
          </p:nvPr>
        </p:nvSpPr>
        <p:spPr>
          <a:xfrm>
            <a:off x="1581220" y="925514"/>
            <a:ext cx="4651133" cy="568880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90"/>
              <a:buFont typeface="Noto Sans Symbols"/>
              <a:buNone/>
            </a:pPr>
            <a:r>
              <a:rPr b="1" lang="en-US" sz="2200">
                <a:solidFill>
                  <a:srgbClr val="0070C0"/>
                </a:solidFill>
              </a:rPr>
              <a:t>RTT (Round Trip Time):  </a:t>
            </a:r>
            <a:r>
              <a:rPr lang="en-US" sz="2200"/>
              <a:t>time for a small packet to travel from client to server and back</a:t>
            </a:r>
            <a:endParaRPr/>
          </a:p>
          <a:p>
            <a:pPr indent="-285750" lvl="0" marL="285750" rtl="0" algn="l">
              <a:lnSpc>
                <a:spcPct val="100000"/>
              </a:lnSpc>
              <a:spcBef>
                <a:spcPts val="1040"/>
              </a:spcBef>
              <a:spcAft>
                <a:spcPts val="0"/>
              </a:spcAft>
              <a:buSzPts val="3190"/>
              <a:buFont typeface="Noto Sans Symbols"/>
              <a:buNone/>
            </a:pPr>
            <a:r>
              <a:rPr b="1" lang="en-US">
                <a:solidFill>
                  <a:srgbClr val="FF6600"/>
                </a:solidFill>
              </a:rPr>
              <a:t>HTTP response time:</a:t>
            </a:r>
            <a:endParaRPr b="1" sz="2800">
              <a:solidFill>
                <a:srgbClr val="FF6600"/>
              </a:solidFill>
            </a:endParaRPr>
          </a:p>
          <a:p>
            <a:pPr indent="-285750" lvl="0" marL="285750" rtl="0" algn="l">
              <a:lnSpc>
                <a:spcPct val="100000"/>
              </a:lnSpc>
              <a:spcBef>
                <a:spcPts val="1040"/>
              </a:spcBef>
              <a:spcAft>
                <a:spcPts val="0"/>
              </a:spcAft>
              <a:buSzPts val="3190"/>
              <a:buChar char="•"/>
            </a:pPr>
            <a:r>
              <a:rPr lang="en-US" sz="2200"/>
              <a:t>One RTT to initiate TCP connection</a:t>
            </a:r>
            <a:endParaRPr/>
          </a:p>
          <a:p>
            <a:pPr indent="-285750" lvl="0" marL="285750" rtl="0" algn="l">
              <a:lnSpc>
                <a:spcPct val="100000"/>
              </a:lnSpc>
              <a:spcBef>
                <a:spcPts val="1040"/>
              </a:spcBef>
              <a:spcAft>
                <a:spcPts val="0"/>
              </a:spcAft>
              <a:buSzPts val="3190"/>
              <a:buChar char="•"/>
            </a:pPr>
            <a:r>
              <a:rPr lang="en-US" sz="2200"/>
              <a:t>One RTT for HTTP request and first few bytes of HTTP response to return</a:t>
            </a:r>
            <a:endParaRPr/>
          </a:p>
          <a:p>
            <a:pPr indent="-285750" lvl="0" marL="285750" rtl="0" algn="l">
              <a:lnSpc>
                <a:spcPct val="100000"/>
              </a:lnSpc>
              <a:spcBef>
                <a:spcPts val="1040"/>
              </a:spcBef>
              <a:spcAft>
                <a:spcPts val="0"/>
              </a:spcAft>
              <a:buSzPts val="3190"/>
              <a:buChar char="•"/>
            </a:pPr>
            <a:r>
              <a:rPr lang="en-US" sz="2200"/>
              <a:t>File transmission time</a:t>
            </a:r>
            <a:endParaRPr/>
          </a:p>
          <a:p>
            <a:pPr indent="-285750" lvl="0" marL="285750" rtl="0" algn="l">
              <a:lnSpc>
                <a:spcPct val="100000"/>
              </a:lnSpc>
              <a:spcBef>
                <a:spcPts val="1040"/>
              </a:spcBef>
              <a:spcAft>
                <a:spcPts val="0"/>
              </a:spcAft>
              <a:buSzPts val="3190"/>
              <a:buChar char="•"/>
            </a:pPr>
            <a:r>
              <a:rPr lang="en-US" sz="2200"/>
              <a:t>Non-persistent HTTP response time =   	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1040"/>
              </a:spcBef>
              <a:spcAft>
                <a:spcPts val="0"/>
              </a:spcAft>
              <a:buSzPts val="3190"/>
              <a:buFont typeface="Noto Sans Symbols"/>
              <a:buNone/>
            </a:pPr>
            <a:r>
              <a:rPr lang="en-US" sz="2200"/>
              <a:t>   </a:t>
            </a:r>
            <a:r>
              <a:rPr lang="en-US" sz="2800">
                <a:solidFill>
                  <a:srgbClr val="FF6600"/>
                </a:solidFill>
              </a:rPr>
              <a:t>2*</a:t>
            </a:r>
            <a:r>
              <a:rPr b="1" lang="en-US" sz="2200">
                <a:solidFill>
                  <a:srgbClr val="008000"/>
                </a:solidFill>
              </a:rPr>
              <a:t>RTT</a:t>
            </a:r>
            <a:r>
              <a:rPr lang="en-US" sz="2200"/>
              <a:t>+ </a:t>
            </a:r>
            <a:r>
              <a:rPr b="1" lang="en-US" sz="2200">
                <a:solidFill>
                  <a:srgbClr val="7E28CD"/>
                </a:solidFill>
              </a:rPr>
              <a:t>file transmission  time</a:t>
            </a:r>
            <a:endParaRPr b="1">
              <a:solidFill>
                <a:srgbClr val="7E28CD"/>
              </a:solidFill>
            </a:endParaRPr>
          </a:p>
          <a:p>
            <a:pPr indent="-285750" lvl="0" marL="285750" rtl="0" algn="l">
              <a:lnSpc>
                <a:spcPct val="100000"/>
              </a:lnSpc>
              <a:spcBef>
                <a:spcPts val="1040"/>
              </a:spcBef>
              <a:spcAft>
                <a:spcPts val="0"/>
              </a:spcAft>
              <a:buSzPts val="3190"/>
              <a:buFont typeface="Noto Sans Symbols"/>
              <a:buNone/>
            </a:pPr>
            <a:r>
              <a:t/>
            </a:r>
            <a:endParaRPr sz="2200"/>
          </a:p>
        </p:txBody>
      </p:sp>
      <p:cxnSp>
        <p:nvCxnSpPr>
          <p:cNvPr id="543" name="Google Shape;543;p47"/>
          <p:cNvCxnSpPr>
            <a:stCxn id="544" idx="2"/>
            <a:endCxn id="545" idx="0"/>
          </p:cNvCxnSpPr>
          <p:nvPr/>
        </p:nvCxnSpPr>
        <p:spPr>
          <a:xfrm>
            <a:off x="7940066" y="1840032"/>
            <a:ext cx="66000" cy="41073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dot"/>
            <a:round/>
            <a:headEnd len="sm" w="sm" type="none"/>
            <a:tailEnd len="med" w="med" type="triangle"/>
          </a:ln>
        </p:spPr>
      </p:cxnSp>
      <p:cxnSp>
        <p:nvCxnSpPr>
          <p:cNvPr id="546" name="Google Shape;546;p47"/>
          <p:cNvCxnSpPr>
            <a:endCxn id="547" idx="0"/>
          </p:cNvCxnSpPr>
          <p:nvPr/>
        </p:nvCxnSpPr>
        <p:spPr>
          <a:xfrm flipH="1">
            <a:off x="10370417" y="1840054"/>
            <a:ext cx="7800" cy="39390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dot"/>
            <a:round/>
            <a:headEnd len="sm" w="sm" type="none"/>
            <a:tailEnd len="med" w="med" type="triangle"/>
          </a:ln>
        </p:spPr>
      </p:cxnSp>
      <p:cxnSp>
        <p:nvCxnSpPr>
          <p:cNvPr id="548" name="Google Shape;548;p47"/>
          <p:cNvCxnSpPr/>
          <p:nvPr/>
        </p:nvCxnSpPr>
        <p:spPr>
          <a:xfrm>
            <a:off x="7954791" y="2104407"/>
            <a:ext cx="2440909" cy="50068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49" name="Google Shape;549;p47"/>
          <p:cNvCxnSpPr/>
          <p:nvPr/>
        </p:nvCxnSpPr>
        <p:spPr>
          <a:xfrm flipH="1">
            <a:off x="7967241" y="2659808"/>
            <a:ext cx="2404367" cy="656146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50" name="Google Shape;550;p47"/>
          <p:cNvCxnSpPr/>
          <p:nvPr/>
        </p:nvCxnSpPr>
        <p:spPr>
          <a:xfrm>
            <a:off x="7967241" y="3353310"/>
            <a:ext cx="2404366" cy="713866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51" name="Google Shape;551;p47"/>
          <p:cNvCxnSpPr/>
          <p:nvPr/>
        </p:nvCxnSpPr>
        <p:spPr>
          <a:xfrm flipH="1">
            <a:off x="8006180" y="4250582"/>
            <a:ext cx="2338657" cy="493672"/>
          </a:xfrm>
          <a:prstGeom prst="straightConnector1">
            <a:avLst/>
          </a:prstGeom>
          <a:noFill/>
          <a:ln cap="flat" cmpd="sng" w="2540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52" name="Google Shape;552;p47"/>
          <p:cNvSpPr/>
          <p:nvPr/>
        </p:nvSpPr>
        <p:spPr>
          <a:xfrm>
            <a:off x="10419245" y="4097332"/>
            <a:ext cx="184372" cy="303962"/>
          </a:xfrm>
          <a:prstGeom prst="rightBrace">
            <a:avLst>
              <a:gd fmla="val 20390" name="adj1"/>
              <a:gd fmla="val 50000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4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3" name="Google Shape;553;p47"/>
          <p:cNvSpPr txBox="1"/>
          <p:nvPr/>
        </p:nvSpPr>
        <p:spPr>
          <a:xfrm>
            <a:off x="10654578" y="3886771"/>
            <a:ext cx="1123447" cy="7263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600"/>
              <a:buFont typeface="Noto Sans Symbols"/>
              <a:buNone/>
            </a:pPr>
            <a:r>
              <a:rPr b="1" i="0" lang="en-US" sz="1600" u="none" cap="none" strike="noStrike">
                <a:solidFill>
                  <a:srgbClr val="7D28CD"/>
                </a:solidFill>
                <a:latin typeface="Arial"/>
                <a:ea typeface="Arial"/>
                <a:cs typeface="Arial"/>
                <a:sym typeface="Arial"/>
              </a:rPr>
              <a:t>Time to </a:t>
            </a:r>
            <a:endParaRPr b="1" i="0" sz="1400" u="none" cap="none" strike="noStrike">
              <a:solidFill>
                <a:srgbClr val="7D28C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600"/>
              <a:buFont typeface="Noto Sans Symbols"/>
              <a:buNone/>
            </a:pPr>
            <a:r>
              <a:rPr b="1" i="0" lang="en-US" sz="1600" u="none" cap="none" strike="noStrike">
                <a:solidFill>
                  <a:srgbClr val="7D28CD"/>
                </a:solidFill>
                <a:latin typeface="Arial"/>
                <a:ea typeface="Arial"/>
                <a:cs typeface="Arial"/>
                <a:sym typeface="Arial"/>
              </a:rPr>
              <a:t>transmit </a:t>
            </a:r>
            <a:endParaRPr b="1" i="0" sz="1400" u="none" cap="none" strike="noStrike">
              <a:solidFill>
                <a:srgbClr val="7D28C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600"/>
              <a:buFont typeface="Noto Sans Symbols"/>
              <a:buNone/>
            </a:pPr>
            <a:r>
              <a:rPr b="1" i="0" lang="en-US" sz="1600" u="none" cap="none" strike="noStrike">
                <a:solidFill>
                  <a:srgbClr val="7D28CD"/>
                </a:solidFill>
                <a:latin typeface="Arial"/>
                <a:ea typeface="Arial"/>
                <a:cs typeface="Arial"/>
                <a:sym typeface="Arial"/>
              </a:rPr>
              <a:t>file</a:t>
            </a:r>
            <a:endParaRPr b="1" i="0" sz="1400" u="none" cap="none" strike="noStrike">
              <a:solidFill>
                <a:srgbClr val="7D28C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54" name="Google Shape;554;p47"/>
          <p:cNvCxnSpPr/>
          <p:nvPr/>
        </p:nvCxnSpPr>
        <p:spPr>
          <a:xfrm>
            <a:off x="7497919" y="2058887"/>
            <a:ext cx="390525" cy="1587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55" name="Google Shape;555;p47"/>
          <p:cNvSpPr txBox="1"/>
          <p:nvPr/>
        </p:nvSpPr>
        <p:spPr>
          <a:xfrm>
            <a:off x="6232353" y="1975685"/>
            <a:ext cx="1251753" cy="5109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600"/>
              <a:buFont typeface="Noto Sans Symbols"/>
              <a:buNone/>
            </a:pPr>
            <a:r>
              <a:rPr b="0" i="0" lang="en-US" sz="16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Initiate TCP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600"/>
              <a:buFont typeface="Noto Sans Symbols"/>
              <a:buNone/>
            </a:pPr>
            <a:r>
              <a:rPr b="0" i="0" lang="en-US" sz="16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connection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6" name="Google Shape;556;p47"/>
          <p:cNvSpPr/>
          <p:nvPr/>
        </p:nvSpPr>
        <p:spPr>
          <a:xfrm>
            <a:off x="7791689" y="3381617"/>
            <a:ext cx="163102" cy="1222075"/>
          </a:xfrm>
          <a:prstGeom prst="leftBrace">
            <a:avLst>
              <a:gd fmla="val 52057" name="adj1"/>
              <a:gd fmla="val 50000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4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7" name="Google Shape;557;p47"/>
          <p:cNvSpPr txBox="1"/>
          <p:nvPr/>
        </p:nvSpPr>
        <p:spPr>
          <a:xfrm>
            <a:off x="7140575" y="2605087"/>
            <a:ext cx="577850" cy="3077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r>
              <a:rPr b="1" i="0" lang="en-US" sz="1600" u="none" cap="none" strike="noStrike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rPr>
              <a:t>RTT</a:t>
            </a:r>
            <a:endParaRPr b="1" i="0" sz="1400" u="none" cap="none" strike="noStrike">
              <a:solidFill>
                <a:srgbClr val="008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58" name="Google Shape;558;p47"/>
          <p:cNvCxnSpPr/>
          <p:nvPr/>
        </p:nvCxnSpPr>
        <p:spPr>
          <a:xfrm>
            <a:off x="7600778" y="3369140"/>
            <a:ext cx="354013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59" name="Google Shape;559;p47"/>
          <p:cNvSpPr txBox="1"/>
          <p:nvPr/>
        </p:nvSpPr>
        <p:spPr>
          <a:xfrm>
            <a:off x="6643121" y="3160115"/>
            <a:ext cx="947695" cy="5109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600"/>
              <a:buFont typeface="Noto Sans Symbols"/>
              <a:buNone/>
            </a:pPr>
            <a:r>
              <a:rPr b="0" i="0" lang="en-US" sz="16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Request</a:t>
            </a:r>
            <a:endParaRPr b="0" i="0" sz="1600" u="none" cap="none" strike="noStrike">
              <a:solidFill>
                <a:srgbClr val="CC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600"/>
              <a:buFont typeface="Noto Sans Symbols"/>
              <a:buNone/>
            </a:pPr>
            <a:r>
              <a:rPr b="0" i="0" lang="en-US" sz="16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file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0" name="Google Shape;560;p47"/>
          <p:cNvSpPr txBox="1"/>
          <p:nvPr/>
        </p:nvSpPr>
        <p:spPr>
          <a:xfrm>
            <a:off x="7140575" y="3881439"/>
            <a:ext cx="577850" cy="3077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r>
              <a:rPr b="1" i="0" lang="en-US" sz="1600" u="none" cap="none" strike="noStrike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rPr>
              <a:t>RTT</a:t>
            </a:r>
            <a:endParaRPr b="1" i="0" sz="1400" u="none" cap="none" strike="noStrike">
              <a:solidFill>
                <a:srgbClr val="008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61" name="Google Shape;561;p47"/>
          <p:cNvCxnSpPr/>
          <p:nvPr/>
        </p:nvCxnSpPr>
        <p:spPr>
          <a:xfrm flipH="1">
            <a:off x="7597166" y="4889900"/>
            <a:ext cx="342900" cy="1588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62" name="Google Shape;562;p47"/>
          <p:cNvSpPr txBox="1"/>
          <p:nvPr/>
        </p:nvSpPr>
        <p:spPr>
          <a:xfrm>
            <a:off x="6719944" y="4603693"/>
            <a:ext cx="950912" cy="5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600"/>
              <a:buFont typeface="Noto Sans Symbols"/>
              <a:buNone/>
            </a:pPr>
            <a:r>
              <a:rPr b="0" i="0" lang="en-US" sz="16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File</a:t>
            </a:r>
            <a:endParaRPr b="0" i="0" sz="1600" u="none" cap="none" strike="noStrike">
              <a:solidFill>
                <a:srgbClr val="CC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600"/>
              <a:buFont typeface="Noto Sans Symbols"/>
              <a:buNone/>
            </a:pPr>
            <a:r>
              <a:rPr b="0" i="0" lang="en-US" sz="16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received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5" name="Google Shape;545;p47"/>
          <p:cNvSpPr txBox="1"/>
          <p:nvPr/>
        </p:nvSpPr>
        <p:spPr>
          <a:xfrm>
            <a:off x="7722017" y="5947329"/>
            <a:ext cx="568325" cy="3000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time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7" name="Google Shape;547;p47"/>
          <p:cNvSpPr txBox="1"/>
          <p:nvPr/>
        </p:nvSpPr>
        <p:spPr>
          <a:xfrm>
            <a:off x="10086254" y="5779054"/>
            <a:ext cx="568325" cy="336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time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63" name="Google Shape;563;p47"/>
          <p:cNvGrpSpPr/>
          <p:nvPr/>
        </p:nvGrpSpPr>
        <p:grpSpPr>
          <a:xfrm>
            <a:off x="10194031" y="1026894"/>
            <a:ext cx="423863" cy="684213"/>
            <a:chOff x="4140" y="429"/>
            <a:chExt cx="1425" cy="2396"/>
          </a:xfrm>
        </p:grpSpPr>
        <p:sp>
          <p:nvSpPr>
            <p:cNvPr id="564" name="Google Shape;564;p47"/>
            <p:cNvSpPr/>
            <p:nvPr/>
          </p:nvSpPr>
          <p:spPr>
            <a:xfrm>
              <a:off x="5268" y="433"/>
              <a:ext cx="283" cy="2286"/>
            </a:xfrm>
            <a:custGeom>
              <a:rect b="b" l="l" r="r" t="t"/>
              <a:pathLst>
                <a:path extrusionOk="0" h="2742" w="354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65" name="Google Shape;565;p47"/>
            <p:cNvSpPr/>
            <p:nvPr/>
          </p:nvSpPr>
          <p:spPr>
            <a:xfrm>
              <a:off x="4204" y="429"/>
              <a:ext cx="1051" cy="2285"/>
            </a:xfrm>
            <a:prstGeom prst="rect">
              <a:avLst/>
            </a:pr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6" name="Google Shape;566;p47"/>
            <p:cNvSpPr/>
            <p:nvPr/>
          </p:nvSpPr>
          <p:spPr>
            <a:xfrm>
              <a:off x="5321" y="570"/>
              <a:ext cx="169" cy="2115"/>
            </a:xfrm>
            <a:custGeom>
              <a:rect b="b" l="l" r="r" t="t"/>
              <a:pathLst>
                <a:path extrusionOk="0" h="2537" w="211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67" name="Google Shape;567;p47"/>
            <p:cNvSpPr/>
            <p:nvPr/>
          </p:nvSpPr>
          <p:spPr>
            <a:xfrm>
              <a:off x="5284" y="1640"/>
              <a:ext cx="263" cy="189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68" name="Google Shape;568;p47"/>
            <p:cNvSpPr/>
            <p:nvPr/>
          </p:nvSpPr>
          <p:spPr>
            <a:xfrm>
              <a:off x="4209" y="690"/>
              <a:ext cx="598" cy="5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69" name="Google Shape;569;p47"/>
            <p:cNvGrpSpPr/>
            <p:nvPr/>
          </p:nvGrpSpPr>
          <p:grpSpPr>
            <a:xfrm>
              <a:off x="4748" y="668"/>
              <a:ext cx="582" cy="145"/>
              <a:chOff x="613" y="2568"/>
              <a:chExt cx="726" cy="139"/>
            </a:xfrm>
          </p:grpSpPr>
          <p:sp>
            <p:nvSpPr>
              <p:cNvPr id="570" name="Google Shape;570;p47"/>
              <p:cNvSpPr/>
              <p:nvPr/>
            </p:nvSpPr>
            <p:spPr>
              <a:xfrm>
                <a:off x="613" y="2568"/>
                <a:ext cx="726" cy="139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1" name="Google Shape;571;p47"/>
              <p:cNvSpPr/>
              <p:nvPr/>
            </p:nvSpPr>
            <p:spPr>
              <a:xfrm>
                <a:off x="627" y="2584"/>
                <a:ext cx="693" cy="107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72" name="Google Shape;572;p47"/>
            <p:cNvSpPr/>
            <p:nvPr/>
          </p:nvSpPr>
          <p:spPr>
            <a:xfrm>
              <a:off x="4225" y="1018"/>
              <a:ext cx="592" cy="5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73" name="Google Shape;573;p47"/>
            <p:cNvGrpSpPr/>
            <p:nvPr/>
          </p:nvGrpSpPr>
          <p:grpSpPr>
            <a:xfrm>
              <a:off x="4749" y="996"/>
              <a:ext cx="582" cy="133"/>
              <a:chOff x="616" y="2570"/>
              <a:chExt cx="726" cy="138"/>
            </a:xfrm>
          </p:grpSpPr>
          <p:sp>
            <p:nvSpPr>
              <p:cNvPr id="574" name="Google Shape;574;p47"/>
              <p:cNvSpPr/>
              <p:nvPr/>
            </p:nvSpPr>
            <p:spPr>
              <a:xfrm>
                <a:off x="616" y="2570"/>
                <a:ext cx="726" cy="138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5" name="Google Shape;575;p47"/>
              <p:cNvSpPr/>
              <p:nvPr/>
            </p:nvSpPr>
            <p:spPr>
              <a:xfrm>
                <a:off x="629" y="2587"/>
                <a:ext cx="693" cy="104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76" name="Google Shape;576;p47"/>
            <p:cNvSpPr/>
            <p:nvPr/>
          </p:nvSpPr>
          <p:spPr>
            <a:xfrm>
              <a:off x="4215" y="1357"/>
              <a:ext cx="598" cy="44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7" name="Google Shape;577;p47"/>
            <p:cNvSpPr/>
            <p:nvPr/>
          </p:nvSpPr>
          <p:spPr>
            <a:xfrm>
              <a:off x="4225" y="1658"/>
              <a:ext cx="598" cy="44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78" name="Google Shape;578;p47"/>
            <p:cNvGrpSpPr/>
            <p:nvPr/>
          </p:nvGrpSpPr>
          <p:grpSpPr>
            <a:xfrm>
              <a:off x="4733" y="1641"/>
              <a:ext cx="587" cy="139"/>
              <a:chOff x="611" y="2581"/>
              <a:chExt cx="731" cy="128"/>
            </a:xfrm>
          </p:grpSpPr>
          <p:sp>
            <p:nvSpPr>
              <p:cNvPr id="579" name="Google Shape;579;p47"/>
              <p:cNvSpPr/>
              <p:nvPr/>
            </p:nvSpPr>
            <p:spPr>
              <a:xfrm>
                <a:off x="611" y="2581"/>
                <a:ext cx="731" cy="128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0" name="Google Shape;580;p47"/>
              <p:cNvSpPr/>
              <p:nvPr/>
            </p:nvSpPr>
            <p:spPr>
              <a:xfrm>
                <a:off x="624" y="2586"/>
                <a:ext cx="698" cy="107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81" name="Google Shape;581;p47"/>
            <p:cNvSpPr/>
            <p:nvPr/>
          </p:nvSpPr>
          <p:spPr>
            <a:xfrm>
              <a:off x="5288" y="1354"/>
              <a:ext cx="263" cy="188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grpSp>
          <p:nvGrpSpPr>
            <p:cNvPr id="582" name="Google Shape;582;p47"/>
            <p:cNvGrpSpPr/>
            <p:nvPr/>
          </p:nvGrpSpPr>
          <p:grpSpPr>
            <a:xfrm>
              <a:off x="4737" y="1335"/>
              <a:ext cx="582" cy="139"/>
              <a:chOff x="612" y="2576"/>
              <a:chExt cx="725" cy="139"/>
            </a:xfrm>
          </p:grpSpPr>
          <p:sp>
            <p:nvSpPr>
              <p:cNvPr id="583" name="Google Shape;583;p47"/>
              <p:cNvSpPr/>
              <p:nvPr/>
            </p:nvSpPr>
            <p:spPr>
              <a:xfrm>
                <a:off x="612" y="2576"/>
                <a:ext cx="725" cy="139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4" name="Google Shape;584;p47"/>
              <p:cNvSpPr/>
              <p:nvPr/>
            </p:nvSpPr>
            <p:spPr>
              <a:xfrm>
                <a:off x="626" y="2587"/>
                <a:ext cx="691" cy="106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85" name="Google Shape;585;p47"/>
            <p:cNvSpPr/>
            <p:nvPr/>
          </p:nvSpPr>
          <p:spPr>
            <a:xfrm>
              <a:off x="5250" y="429"/>
              <a:ext cx="69" cy="2290"/>
            </a:xfrm>
            <a:prstGeom prst="rect">
              <a:avLst/>
            </a:prstGeom>
            <a:gradFill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6" name="Google Shape;586;p47"/>
            <p:cNvSpPr/>
            <p:nvPr/>
          </p:nvSpPr>
          <p:spPr>
            <a:xfrm>
              <a:off x="5312" y="1007"/>
              <a:ext cx="237" cy="213"/>
            </a:xfrm>
            <a:custGeom>
              <a:rect b="b" l="l" r="r" t="t"/>
              <a:pathLst>
                <a:path extrusionOk="0" h="256" w="29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87" name="Google Shape;587;p47"/>
            <p:cNvSpPr/>
            <p:nvPr/>
          </p:nvSpPr>
          <p:spPr>
            <a:xfrm>
              <a:off x="5315" y="680"/>
              <a:ext cx="244" cy="240"/>
            </a:xfrm>
            <a:custGeom>
              <a:rect b="b" l="l" r="r" t="t"/>
              <a:pathLst>
                <a:path extrusionOk="0" h="288" w="304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88" name="Google Shape;588;p47"/>
            <p:cNvSpPr/>
            <p:nvPr/>
          </p:nvSpPr>
          <p:spPr>
            <a:xfrm>
              <a:off x="5517" y="2614"/>
              <a:ext cx="48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9" name="Google Shape;589;p47"/>
            <p:cNvSpPr/>
            <p:nvPr/>
          </p:nvSpPr>
          <p:spPr>
            <a:xfrm>
              <a:off x="5302" y="2614"/>
              <a:ext cx="245" cy="200"/>
            </a:xfrm>
            <a:custGeom>
              <a:rect b="b" l="l" r="r" t="t"/>
              <a:pathLst>
                <a:path extrusionOk="0" h="240" w="306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90" name="Google Shape;590;p47"/>
            <p:cNvSpPr/>
            <p:nvPr/>
          </p:nvSpPr>
          <p:spPr>
            <a:xfrm>
              <a:off x="4140" y="2680"/>
              <a:ext cx="1201" cy="145"/>
            </a:xfrm>
            <a:prstGeom prst="roundRect">
              <a:avLst>
                <a:gd fmla="val 50000" name="adj"/>
              </a:avLst>
            </a:prstGeom>
            <a:solidFill>
              <a:srgbClr val="DDDDDD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1" name="Google Shape;591;p47"/>
            <p:cNvSpPr/>
            <p:nvPr/>
          </p:nvSpPr>
          <p:spPr>
            <a:xfrm>
              <a:off x="4204" y="2708"/>
              <a:ext cx="1073" cy="83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2" name="Google Shape;592;p47"/>
            <p:cNvSpPr/>
            <p:nvPr/>
          </p:nvSpPr>
          <p:spPr>
            <a:xfrm>
              <a:off x="4305" y="2380"/>
              <a:ext cx="160" cy="145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3" name="Google Shape;593;p47"/>
            <p:cNvSpPr/>
            <p:nvPr/>
          </p:nvSpPr>
          <p:spPr>
            <a:xfrm>
              <a:off x="4487" y="2386"/>
              <a:ext cx="160" cy="13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Noto Sans Symbols"/>
                <a:buNone/>
              </a:pPr>
              <a:r>
                <a:t/>
              </a:r>
              <a:endParaRPr b="0" i="0" sz="1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4" name="Google Shape;594;p47"/>
            <p:cNvSpPr/>
            <p:nvPr/>
          </p:nvSpPr>
          <p:spPr>
            <a:xfrm>
              <a:off x="4663" y="2380"/>
              <a:ext cx="155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5" name="Google Shape;595;p47"/>
            <p:cNvSpPr/>
            <p:nvPr/>
          </p:nvSpPr>
          <p:spPr>
            <a:xfrm>
              <a:off x="5063" y="1835"/>
              <a:ext cx="85" cy="762"/>
            </a:xfrm>
            <a:prstGeom prst="rect">
              <a:avLst/>
            </a:prstGeom>
            <a:solidFill>
              <a:srgbClr val="29292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96" name="Google Shape;596;p47"/>
          <p:cNvGrpSpPr/>
          <p:nvPr/>
        </p:nvGrpSpPr>
        <p:grpSpPr>
          <a:xfrm>
            <a:off x="7590816" y="1130419"/>
            <a:ext cx="698500" cy="709613"/>
            <a:chOff x="-44" y="1473"/>
            <a:chExt cx="981" cy="1105"/>
          </a:xfrm>
        </p:grpSpPr>
        <p:pic>
          <p:nvPicPr>
            <p:cNvPr descr="desktop_computer_stylized_medium" id="544" name="Google Shape;544;p4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97" name="Google Shape;597;p47"/>
            <p:cNvSpPr/>
            <p:nvPr/>
          </p:nvSpPr>
          <p:spPr>
            <a:xfrm flipH="1">
              <a:off x="374" y="1579"/>
              <a:ext cx="477" cy="506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</p:grpSp>
      <p:sp>
        <p:nvSpPr>
          <p:cNvPr id="598" name="Google Shape;598;p47"/>
          <p:cNvSpPr/>
          <p:nvPr/>
        </p:nvSpPr>
        <p:spPr>
          <a:xfrm>
            <a:off x="7702866" y="2085378"/>
            <a:ext cx="163102" cy="1222075"/>
          </a:xfrm>
          <a:prstGeom prst="leftBrace">
            <a:avLst>
              <a:gd fmla="val 52057" name="adj1"/>
              <a:gd fmla="val 50000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4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9" name="Google Shape;599;p47"/>
          <p:cNvSpPr/>
          <p:nvPr/>
        </p:nvSpPr>
        <p:spPr>
          <a:xfrm>
            <a:off x="2185036" y="5246291"/>
            <a:ext cx="1282385" cy="1065525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11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0" name="Google Shape;600;p47"/>
          <p:cNvSpPr/>
          <p:nvPr/>
        </p:nvSpPr>
        <p:spPr>
          <a:xfrm>
            <a:off x="6856727" y="2336054"/>
            <a:ext cx="1009242" cy="824061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11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1" name="Google Shape;601;p47"/>
          <p:cNvSpPr/>
          <p:nvPr/>
        </p:nvSpPr>
        <p:spPr>
          <a:xfrm>
            <a:off x="6879202" y="3752759"/>
            <a:ext cx="1009242" cy="824061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11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2" name="Google Shape;602;p47"/>
          <p:cNvSpPr/>
          <p:nvPr/>
        </p:nvSpPr>
        <p:spPr>
          <a:xfrm>
            <a:off x="3296112" y="5393166"/>
            <a:ext cx="3128266" cy="1065525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11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3" name="Google Shape;603;p47"/>
          <p:cNvSpPr/>
          <p:nvPr/>
        </p:nvSpPr>
        <p:spPr>
          <a:xfrm>
            <a:off x="10551266" y="3794019"/>
            <a:ext cx="1064906" cy="913125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11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6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6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5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6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6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48"/>
          <p:cNvSpPr txBox="1"/>
          <p:nvPr>
            <p:ph type="title"/>
          </p:nvPr>
        </p:nvSpPr>
        <p:spPr>
          <a:xfrm>
            <a:off x="1545544" y="26987"/>
            <a:ext cx="10018713" cy="1752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</a:pPr>
            <a:r>
              <a:rPr b="1" lang="en-US"/>
              <a:t>HTTP connections</a:t>
            </a:r>
            <a:endParaRPr b="1"/>
          </a:p>
        </p:txBody>
      </p:sp>
      <p:sp>
        <p:nvSpPr>
          <p:cNvPr id="610" name="Google Shape;610;p48"/>
          <p:cNvSpPr txBox="1"/>
          <p:nvPr>
            <p:ph idx="1" type="body"/>
          </p:nvPr>
        </p:nvSpPr>
        <p:spPr>
          <a:xfrm>
            <a:off x="1109782" y="1248602"/>
            <a:ext cx="4607188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60"/>
              <a:buNone/>
            </a:pPr>
            <a:r>
              <a:rPr b="1" lang="en-US" sz="3200">
                <a:solidFill>
                  <a:srgbClr val="FF6600"/>
                </a:solidFill>
              </a:rPr>
              <a:t>Non-persistent HTTP</a:t>
            </a:r>
            <a:endParaRPr b="1" sz="3200">
              <a:solidFill>
                <a:srgbClr val="FF6600"/>
              </a:solidFill>
            </a:endParaRPr>
          </a:p>
        </p:txBody>
      </p:sp>
      <p:sp>
        <p:nvSpPr>
          <p:cNvPr id="611" name="Google Shape;611;p48"/>
          <p:cNvSpPr txBox="1"/>
          <p:nvPr>
            <p:ph idx="2" type="body"/>
          </p:nvPr>
        </p:nvSpPr>
        <p:spPr>
          <a:xfrm>
            <a:off x="1257676" y="1917363"/>
            <a:ext cx="4895056" cy="2455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80"/>
              <a:buChar char="•"/>
            </a:pPr>
            <a:r>
              <a:rPr lang="en-US" sz="2400"/>
              <a:t>At most one object sent over TCP connection</a:t>
            </a:r>
            <a:endParaRPr/>
          </a:p>
          <a:p>
            <a:pPr indent="-285750" lvl="0" marL="28575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SzPts val="3480"/>
              <a:buChar char="•"/>
            </a:pPr>
            <a:r>
              <a:rPr lang="en-US" sz="2400"/>
              <a:t>Connection is then closed</a:t>
            </a:r>
            <a:endParaRPr/>
          </a:p>
          <a:p>
            <a:pPr indent="-285750" lvl="0" marL="28575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SzPts val="3480"/>
              <a:buChar char="•"/>
            </a:pPr>
            <a:r>
              <a:rPr lang="en-US" sz="2400"/>
              <a:t>Downloading multiple objects required multiple connections</a:t>
            </a:r>
            <a:endParaRPr/>
          </a:p>
          <a:p>
            <a:pPr indent="-64770" lvl="0" marL="28575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SzPts val="3480"/>
              <a:buNone/>
            </a:pPr>
            <a:r>
              <a:t/>
            </a:r>
            <a:endParaRPr sz="2400"/>
          </a:p>
        </p:txBody>
      </p:sp>
      <p:pic>
        <p:nvPicPr>
          <p:cNvPr id="612" name="Google Shape;612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21993" y="1407089"/>
            <a:ext cx="4176345" cy="5274973"/>
          </a:xfrm>
          <a:prstGeom prst="rect">
            <a:avLst/>
          </a:prstGeom>
          <a:noFill/>
          <a:ln>
            <a:noFill/>
          </a:ln>
        </p:spPr>
      </p:pic>
      <p:sp>
        <p:nvSpPr>
          <p:cNvPr id="613" name="Google Shape;613;p48"/>
          <p:cNvSpPr txBox="1"/>
          <p:nvPr/>
        </p:nvSpPr>
        <p:spPr>
          <a:xfrm>
            <a:off x="1109782" y="4681993"/>
            <a:ext cx="4509287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5E9934"/>
                </a:solidFill>
                <a:latin typeface="Arial"/>
                <a:ea typeface="Arial"/>
                <a:cs typeface="Arial"/>
                <a:sym typeface="Arial"/>
              </a:rPr>
              <a:t>open ---–TCP Connection Request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FC0107"/>
                </a:solidFill>
                <a:latin typeface="Arial"/>
                <a:ea typeface="Arial"/>
                <a:cs typeface="Arial"/>
                <a:sym typeface="Arial"/>
              </a:rPr>
              <a:t>close ---– TCP Termination Reques</a:t>
            </a:r>
            <a:r>
              <a:rPr b="1" i="0" lang="en-US" sz="1400" u="none" cap="none" strike="noStrike">
                <a:solidFill>
                  <a:srgbClr val="FC0107"/>
                </a:solidFill>
                <a:latin typeface="Arial"/>
                <a:ea typeface="Arial"/>
                <a:cs typeface="Arial"/>
                <a:sym typeface="Arial"/>
              </a:rPr>
              <a:t>t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14" name="Google Shape;614;p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780543" y="2621799"/>
            <a:ext cx="635811" cy="24213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2"/>
          <p:cNvSpPr txBox="1"/>
          <p:nvPr>
            <p:ph type="title"/>
          </p:nvPr>
        </p:nvSpPr>
        <p:spPr>
          <a:xfrm>
            <a:off x="1484310" y="325395"/>
            <a:ext cx="10018800" cy="74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</a:pPr>
            <a:r>
              <a:rPr b="1" lang="en-US"/>
              <a:t>Objectives </a:t>
            </a:r>
            <a:endParaRPr b="1"/>
          </a:p>
        </p:txBody>
      </p:sp>
      <p:sp>
        <p:nvSpPr>
          <p:cNvPr id="175" name="Google Shape;175;p22"/>
          <p:cNvSpPr txBox="1"/>
          <p:nvPr>
            <p:ph idx="1" type="body"/>
          </p:nvPr>
        </p:nvSpPr>
        <p:spPr>
          <a:xfrm>
            <a:off x="1484297" y="1368926"/>
            <a:ext cx="10018800" cy="495674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80"/>
              <a:buChar char="•"/>
            </a:pPr>
            <a:r>
              <a:rPr lang="en-US" sz="3200"/>
              <a:t>Principles of network applications</a:t>
            </a:r>
            <a:endParaRPr sz="3200"/>
          </a:p>
          <a:p>
            <a:pPr indent="-285750" lvl="0" marL="28575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SzPts val="3480"/>
              <a:buChar char="•"/>
            </a:pPr>
            <a:r>
              <a:rPr lang="en-US" sz="3200"/>
              <a:t>Web and HTTP</a:t>
            </a:r>
            <a:endParaRPr sz="3200"/>
          </a:p>
          <a:p>
            <a:pPr indent="-285750" lvl="0" marL="28575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SzPts val="3480"/>
              <a:buChar char="•"/>
            </a:pPr>
            <a:r>
              <a:rPr lang="en-US" sz="3200"/>
              <a:t>Electronic Mail (SMTP, POP3, IMAP) </a:t>
            </a:r>
            <a:endParaRPr sz="3200"/>
          </a:p>
          <a:p>
            <a:pPr indent="-285750" lvl="0" marL="28575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SzPts val="3480"/>
              <a:buChar char="•"/>
            </a:pPr>
            <a:r>
              <a:rPr lang="en-US" sz="3200"/>
              <a:t>DNS</a:t>
            </a:r>
            <a:endParaRPr sz="3200"/>
          </a:p>
          <a:p>
            <a:pPr indent="-285750" lvl="0" marL="28575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SzPts val="3480"/>
              <a:buChar char="•"/>
            </a:pPr>
            <a:r>
              <a:rPr lang="en-US" sz="3200"/>
              <a:t>P2P Applications</a:t>
            </a:r>
            <a:endParaRPr sz="3200"/>
          </a:p>
          <a:p>
            <a:pPr indent="-285750" lvl="0" marL="28575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SzPts val="3480"/>
              <a:buChar char="•"/>
            </a:pPr>
            <a:r>
              <a:rPr lang="en-US" sz="3200"/>
              <a:t>Video streaming and content distribution networks</a:t>
            </a:r>
            <a:endParaRPr sz="3200"/>
          </a:p>
          <a:p>
            <a:pPr indent="-64770" lvl="0" marL="28575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SzPts val="3480"/>
              <a:buNone/>
            </a:pPr>
            <a:r>
              <a:t/>
            </a:r>
            <a:endParaRPr sz="2800"/>
          </a:p>
        </p:txBody>
      </p:sp>
      <p:pic>
        <p:nvPicPr>
          <p:cNvPr id="176" name="Google Shape;176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29276" y="0"/>
            <a:ext cx="1162724" cy="1066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49"/>
          <p:cNvSpPr txBox="1"/>
          <p:nvPr>
            <p:ph type="title"/>
          </p:nvPr>
        </p:nvSpPr>
        <p:spPr>
          <a:xfrm>
            <a:off x="1352427" y="158262"/>
            <a:ext cx="10018713" cy="83526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b="1" lang="en-US"/>
              <a:t>HTTP Transmission Calculation</a:t>
            </a:r>
            <a:endParaRPr b="1"/>
          </a:p>
        </p:txBody>
      </p:sp>
      <p:sp>
        <p:nvSpPr>
          <p:cNvPr id="620" name="Google Shape;620;p49"/>
          <p:cNvSpPr txBox="1"/>
          <p:nvPr>
            <p:ph idx="1" type="body"/>
          </p:nvPr>
        </p:nvSpPr>
        <p:spPr>
          <a:xfrm>
            <a:off x="1352427" y="993531"/>
            <a:ext cx="10018713" cy="3124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10000"/>
          </a:bodyPr>
          <a:lstStyle/>
          <a:p>
            <a:pPr indent="-394335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117567"/>
              <a:buChar char="•"/>
            </a:pPr>
            <a:r>
              <a:rPr lang="en-US"/>
              <a:t>You wish to access the web page "www.games.com", so you write the URL in your web browser.</a:t>
            </a:r>
            <a:br>
              <a:rPr lang="en-US"/>
            </a:br>
            <a:r>
              <a:rPr lang="en-US"/>
              <a:t>The Web page associated with the link contains exactly </a:t>
            </a:r>
            <a:r>
              <a:rPr b="1" lang="en-US">
                <a:solidFill>
                  <a:srgbClr val="FF0000"/>
                </a:solidFill>
              </a:rPr>
              <a:t>10</a:t>
            </a:r>
            <a:r>
              <a:rPr lang="en-US"/>
              <a:t> </a:t>
            </a:r>
            <a:r>
              <a:rPr b="1" lang="en-US">
                <a:solidFill>
                  <a:srgbClr val="FF0000"/>
                </a:solidFill>
              </a:rPr>
              <a:t>object/s</a:t>
            </a:r>
            <a:r>
              <a:rPr lang="en-US"/>
              <a:t> in total. Each object size is </a:t>
            </a:r>
            <a:r>
              <a:rPr b="1" lang="en-US">
                <a:solidFill>
                  <a:srgbClr val="FF0000"/>
                </a:solidFill>
              </a:rPr>
              <a:t>10 MB</a:t>
            </a:r>
            <a:r>
              <a:rPr lang="en-US"/>
              <a:t>. </a:t>
            </a:r>
            <a:endParaRPr/>
          </a:p>
          <a:p>
            <a:pPr indent="-394335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117567"/>
              <a:buChar char="•"/>
            </a:pPr>
            <a:r>
              <a:rPr lang="en-US"/>
              <a:t>Let </a:t>
            </a:r>
            <a:r>
              <a:rPr b="1" lang="en-US">
                <a:solidFill>
                  <a:srgbClr val="FF0000"/>
                </a:solidFill>
              </a:rPr>
              <a:t>25 ms </a:t>
            </a:r>
            <a:r>
              <a:rPr lang="en-US"/>
              <a:t>denote the time required to send a TCP request from PC to server.</a:t>
            </a:r>
            <a:endParaRPr/>
          </a:p>
          <a:p>
            <a:pPr indent="-394335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117567"/>
              <a:buChar char="•"/>
            </a:pPr>
            <a:r>
              <a:rPr lang="en-US"/>
              <a:t>Assuming </a:t>
            </a:r>
            <a:r>
              <a:rPr b="1" lang="en-US">
                <a:solidFill>
                  <a:srgbClr val="FF0000"/>
                </a:solidFill>
              </a:rPr>
              <a:t>100 Mbps </a:t>
            </a:r>
            <a:r>
              <a:rPr lang="en-US"/>
              <a:t>the transmission speed of the web server</a:t>
            </a:r>
            <a:endParaRPr/>
          </a:p>
          <a:p>
            <a:pPr indent="-394335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117567"/>
              <a:buChar char="•"/>
            </a:pPr>
            <a:r>
              <a:rPr b="1" lang="en-US">
                <a:solidFill>
                  <a:srgbClr val="FF0000"/>
                </a:solidFill>
              </a:rPr>
              <a:t>Non-persistent</a:t>
            </a:r>
            <a:r>
              <a:rPr lang="en-US"/>
              <a:t> HTTP is being used. </a:t>
            </a:r>
            <a:endParaRPr/>
          </a:p>
          <a:p>
            <a:pPr indent="-394335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117567"/>
              <a:buChar char="•"/>
            </a:pPr>
            <a:r>
              <a:rPr lang="en-US"/>
              <a:t>Please calculate the total time in ms that will take the web browser to load your page.</a:t>
            </a:r>
            <a:endParaRPr/>
          </a:p>
        </p:txBody>
      </p:sp>
    </p:spTree>
  </p:cSld>
  <p:clrMapOvr>
    <a:masterClrMapping/>
  </p:clrMapOvr>
  <p:transition spd="slow">
    <p:push/>
  </p:transition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50"/>
          <p:cNvSpPr txBox="1"/>
          <p:nvPr>
            <p:ph type="title"/>
          </p:nvPr>
        </p:nvSpPr>
        <p:spPr>
          <a:xfrm>
            <a:off x="1545544" y="311302"/>
            <a:ext cx="10018713" cy="107088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</a:pPr>
            <a:r>
              <a:rPr b="1" lang="en-US"/>
              <a:t>HTTP connections</a:t>
            </a:r>
            <a:endParaRPr b="1"/>
          </a:p>
        </p:txBody>
      </p:sp>
      <p:sp>
        <p:nvSpPr>
          <p:cNvPr id="627" name="Google Shape;627;p50"/>
          <p:cNvSpPr txBox="1"/>
          <p:nvPr>
            <p:ph idx="3" type="body"/>
          </p:nvPr>
        </p:nvSpPr>
        <p:spPr>
          <a:xfrm>
            <a:off x="1251912" y="1815876"/>
            <a:ext cx="4622537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60"/>
              <a:buNone/>
            </a:pPr>
            <a:r>
              <a:rPr b="1" lang="en-US"/>
              <a:t> </a:t>
            </a:r>
            <a:r>
              <a:rPr b="1" lang="en-US" sz="3200">
                <a:solidFill>
                  <a:srgbClr val="FC0107"/>
                </a:solidFill>
              </a:rPr>
              <a:t>Persistent HTTP</a:t>
            </a:r>
            <a:endParaRPr b="1" sz="3200">
              <a:solidFill>
                <a:srgbClr val="FC0107"/>
              </a:solidFill>
            </a:endParaRPr>
          </a:p>
        </p:txBody>
      </p:sp>
      <p:sp>
        <p:nvSpPr>
          <p:cNvPr id="628" name="Google Shape;628;p50"/>
          <p:cNvSpPr txBox="1"/>
          <p:nvPr>
            <p:ph idx="4" type="body"/>
          </p:nvPr>
        </p:nvSpPr>
        <p:spPr>
          <a:xfrm>
            <a:off x="1545544" y="2709573"/>
            <a:ext cx="4895056" cy="2455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80"/>
              <a:buChar char="•"/>
            </a:pPr>
            <a:r>
              <a:rPr lang="en-US" sz="2400"/>
              <a:t>Multiple objects can be sent over single TCP connection between client, server</a:t>
            </a:r>
            <a:endParaRPr/>
          </a:p>
          <a:p>
            <a:pPr indent="-64770" lvl="0" marL="28575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SzPts val="3480"/>
              <a:buNone/>
            </a:pPr>
            <a:r>
              <a:t/>
            </a:r>
            <a:endParaRPr sz="2400"/>
          </a:p>
        </p:txBody>
      </p:sp>
      <p:pic>
        <p:nvPicPr>
          <p:cNvPr id="629" name="Google Shape;629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38392" y="1382183"/>
            <a:ext cx="4558407" cy="5226773"/>
          </a:xfrm>
          <a:prstGeom prst="rect">
            <a:avLst/>
          </a:prstGeom>
          <a:noFill/>
          <a:ln>
            <a:noFill/>
          </a:ln>
        </p:spPr>
      </p:pic>
      <p:sp>
        <p:nvSpPr>
          <p:cNvPr id="630" name="Google Shape;630;p50"/>
          <p:cNvSpPr txBox="1"/>
          <p:nvPr/>
        </p:nvSpPr>
        <p:spPr>
          <a:xfrm>
            <a:off x="1545544" y="4681992"/>
            <a:ext cx="4509287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5E9934"/>
                </a:solidFill>
                <a:latin typeface="Arial"/>
                <a:ea typeface="Arial"/>
                <a:cs typeface="Arial"/>
                <a:sym typeface="Arial"/>
              </a:rPr>
              <a:t>open ---–TCP Connection Request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FC0107"/>
                </a:solidFill>
                <a:latin typeface="Arial"/>
                <a:ea typeface="Arial"/>
                <a:cs typeface="Arial"/>
                <a:sym typeface="Arial"/>
              </a:rPr>
              <a:t>close ---– TCP Termination Reques</a:t>
            </a:r>
            <a:r>
              <a:rPr b="1" i="0" lang="en-US" sz="1400" u="none" cap="none" strike="noStrike">
                <a:solidFill>
                  <a:srgbClr val="FC0107"/>
                </a:solidFill>
                <a:latin typeface="Arial"/>
                <a:ea typeface="Arial"/>
                <a:cs typeface="Arial"/>
                <a:sym typeface="Arial"/>
              </a:rPr>
              <a:t>t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5" name="Google Shape;635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86063" y="1144180"/>
            <a:ext cx="8558187" cy="5327471"/>
          </a:xfrm>
          <a:prstGeom prst="rect">
            <a:avLst/>
          </a:prstGeom>
          <a:noFill/>
          <a:ln>
            <a:noFill/>
          </a:ln>
        </p:spPr>
      </p:pic>
      <p:sp>
        <p:nvSpPr>
          <p:cNvPr id="636" name="Google Shape;636;p51"/>
          <p:cNvSpPr txBox="1"/>
          <p:nvPr>
            <p:ph type="title"/>
          </p:nvPr>
        </p:nvSpPr>
        <p:spPr>
          <a:xfrm>
            <a:off x="1545544" y="161876"/>
            <a:ext cx="10018713" cy="107088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</a:pPr>
            <a:r>
              <a:rPr b="1" lang="en-US"/>
              <a:t>HTTP connections</a:t>
            </a:r>
            <a:endParaRPr b="1"/>
          </a:p>
        </p:txBody>
      </p:sp>
      <p:sp>
        <p:nvSpPr>
          <p:cNvPr id="637" name="Google Shape;637;p51"/>
          <p:cNvSpPr/>
          <p:nvPr/>
        </p:nvSpPr>
        <p:spPr>
          <a:xfrm>
            <a:off x="2826229" y="2316092"/>
            <a:ext cx="2975632" cy="2527779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11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8" name="Google Shape;638;p51"/>
          <p:cNvSpPr/>
          <p:nvPr/>
        </p:nvSpPr>
        <p:spPr>
          <a:xfrm rot="338872">
            <a:off x="7024991" y="2316093"/>
            <a:ext cx="2975632" cy="1108238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11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9" name="Google Shape;639;p51"/>
          <p:cNvSpPr/>
          <p:nvPr/>
        </p:nvSpPr>
        <p:spPr>
          <a:xfrm rot="-1032316">
            <a:off x="7177390" y="3467380"/>
            <a:ext cx="2975632" cy="1108238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11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6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6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6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52"/>
          <p:cNvSpPr txBox="1"/>
          <p:nvPr>
            <p:ph type="title"/>
          </p:nvPr>
        </p:nvSpPr>
        <p:spPr>
          <a:xfrm>
            <a:off x="1976438" y="173038"/>
            <a:ext cx="77724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</a:pPr>
            <a:r>
              <a:rPr b="1" lang="en-US"/>
              <a:t>Persistent HTTP</a:t>
            </a:r>
            <a:endParaRPr b="1"/>
          </a:p>
        </p:txBody>
      </p:sp>
      <p:sp>
        <p:nvSpPr>
          <p:cNvPr id="646" name="Google Shape;646;p52"/>
          <p:cNvSpPr txBox="1"/>
          <p:nvPr>
            <p:ph idx="1" type="body"/>
          </p:nvPr>
        </p:nvSpPr>
        <p:spPr>
          <a:xfrm>
            <a:off x="1149706" y="1138047"/>
            <a:ext cx="2921558" cy="499701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80"/>
              <a:buNone/>
            </a:pPr>
            <a:r>
              <a:rPr b="1" i="1" lang="en-US" sz="2400">
                <a:solidFill>
                  <a:srgbClr val="CC0000"/>
                </a:solidFill>
              </a:rPr>
              <a:t>Non-persistent HTTP issues:</a:t>
            </a:r>
            <a:endParaRPr/>
          </a:p>
          <a:p>
            <a:pPr indent="-285750" lvl="0" marL="285750" rtl="0" algn="l">
              <a:lnSpc>
                <a:spcPct val="100000"/>
              </a:lnSpc>
              <a:spcBef>
                <a:spcPts val="1040"/>
              </a:spcBef>
              <a:spcAft>
                <a:spcPts val="0"/>
              </a:spcAft>
              <a:buSzPts val="3190"/>
              <a:buFont typeface="Arial"/>
              <a:buChar char="•"/>
            </a:pPr>
            <a:r>
              <a:rPr lang="en-US" sz="2200"/>
              <a:t>Requires 2 RTTs per object</a:t>
            </a:r>
            <a:endParaRPr/>
          </a:p>
          <a:p>
            <a:pPr indent="-285750" lvl="0" marL="285750" rtl="0" algn="l">
              <a:lnSpc>
                <a:spcPct val="100000"/>
              </a:lnSpc>
              <a:spcBef>
                <a:spcPts val="1040"/>
              </a:spcBef>
              <a:spcAft>
                <a:spcPts val="0"/>
              </a:spcAft>
              <a:buSzPts val="3190"/>
              <a:buFont typeface="Arial"/>
              <a:buChar char="•"/>
            </a:pPr>
            <a:r>
              <a:rPr lang="en-US" sz="2200"/>
              <a:t>OS overhead for </a:t>
            </a:r>
            <a:r>
              <a:rPr i="1" lang="en-US" sz="2200"/>
              <a:t>each</a:t>
            </a:r>
            <a:r>
              <a:rPr lang="en-US" sz="2200"/>
              <a:t> TCP connection</a:t>
            </a:r>
            <a:endParaRPr/>
          </a:p>
          <a:p>
            <a:pPr indent="-285750" lvl="0" marL="285750" rtl="0" algn="l">
              <a:lnSpc>
                <a:spcPct val="100000"/>
              </a:lnSpc>
              <a:spcBef>
                <a:spcPts val="1040"/>
              </a:spcBef>
              <a:spcAft>
                <a:spcPts val="0"/>
              </a:spcAft>
              <a:buSzPts val="3190"/>
              <a:buFont typeface="Arial"/>
              <a:buChar char="•"/>
            </a:pPr>
            <a:r>
              <a:rPr lang="en-US" sz="2200"/>
              <a:t>Browsers often open parallel TCP connections to fetch referenced objects</a:t>
            </a:r>
            <a:endParaRPr/>
          </a:p>
          <a:p>
            <a:pPr indent="-83185" lvl="0" marL="285750" rtl="0" algn="l">
              <a:lnSpc>
                <a:spcPct val="100000"/>
              </a:lnSpc>
              <a:spcBef>
                <a:spcPts val="1040"/>
              </a:spcBef>
              <a:spcAft>
                <a:spcPts val="0"/>
              </a:spcAft>
              <a:buSzPts val="3190"/>
              <a:buFont typeface="Arial"/>
              <a:buNone/>
            </a:pPr>
            <a:r>
              <a:t/>
            </a:r>
            <a:endParaRPr sz="2200"/>
          </a:p>
          <a:p>
            <a:pPr indent="-83185" lvl="0" marL="285750" rtl="0" algn="l">
              <a:lnSpc>
                <a:spcPct val="100000"/>
              </a:lnSpc>
              <a:spcBef>
                <a:spcPts val="1040"/>
              </a:spcBef>
              <a:spcAft>
                <a:spcPts val="0"/>
              </a:spcAft>
              <a:buSzPts val="3190"/>
              <a:buFont typeface="Arial"/>
              <a:buNone/>
            </a:pPr>
            <a:r>
              <a:t/>
            </a:r>
            <a:endParaRPr sz="2200"/>
          </a:p>
          <a:p>
            <a:pPr indent="-83185" lvl="0" marL="285750" rtl="0" algn="l">
              <a:lnSpc>
                <a:spcPct val="100000"/>
              </a:lnSpc>
              <a:spcBef>
                <a:spcPts val="1040"/>
              </a:spcBef>
              <a:spcAft>
                <a:spcPts val="0"/>
              </a:spcAft>
              <a:buSzPts val="3190"/>
              <a:buFont typeface="Arial"/>
              <a:buNone/>
            </a:pPr>
            <a:r>
              <a:t/>
            </a:r>
            <a:endParaRPr sz="2200"/>
          </a:p>
        </p:txBody>
      </p:sp>
      <p:sp>
        <p:nvSpPr>
          <p:cNvPr id="647" name="Google Shape;647;p52"/>
          <p:cNvSpPr txBox="1"/>
          <p:nvPr>
            <p:ph idx="2" type="body"/>
          </p:nvPr>
        </p:nvSpPr>
        <p:spPr>
          <a:xfrm>
            <a:off x="8046712" y="1011238"/>
            <a:ext cx="3810000" cy="464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80"/>
              <a:buFont typeface="Noto Sans Symbols"/>
              <a:buNone/>
            </a:pPr>
            <a:r>
              <a:rPr b="1" i="1" lang="en-US" sz="2400">
                <a:solidFill>
                  <a:srgbClr val="CC0000"/>
                </a:solidFill>
              </a:rPr>
              <a:t>Persistent  HTTP:</a:t>
            </a:r>
            <a:endParaRPr/>
          </a:p>
          <a:p>
            <a:pPr indent="-285750" lvl="0" marL="285750" rtl="0" algn="l">
              <a:lnSpc>
                <a:spcPct val="100000"/>
              </a:lnSpc>
              <a:spcBef>
                <a:spcPts val="1040"/>
              </a:spcBef>
              <a:spcAft>
                <a:spcPts val="0"/>
              </a:spcAft>
              <a:buSzPts val="3190"/>
              <a:buFont typeface="Arial"/>
              <a:buChar char="•"/>
            </a:pPr>
            <a:r>
              <a:rPr lang="en-US" sz="2200"/>
              <a:t>Server leaves connection open after sending response</a:t>
            </a:r>
            <a:endParaRPr/>
          </a:p>
          <a:p>
            <a:pPr indent="-285750" lvl="0" marL="285750" rtl="0" algn="l">
              <a:lnSpc>
                <a:spcPct val="100000"/>
              </a:lnSpc>
              <a:spcBef>
                <a:spcPts val="1040"/>
              </a:spcBef>
              <a:spcAft>
                <a:spcPts val="0"/>
              </a:spcAft>
              <a:buSzPts val="3190"/>
              <a:buFont typeface="Arial"/>
              <a:buChar char="•"/>
            </a:pPr>
            <a:r>
              <a:rPr lang="en-US" sz="2200"/>
              <a:t>Subsequent HTTP messages  between same client/server sent over open connection</a:t>
            </a:r>
            <a:endParaRPr/>
          </a:p>
          <a:p>
            <a:pPr indent="-285750" lvl="0" marL="285750" rtl="0" algn="l">
              <a:lnSpc>
                <a:spcPct val="100000"/>
              </a:lnSpc>
              <a:spcBef>
                <a:spcPts val="1040"/>
              </a:spcBef>
              <a:spcAft>
                <a:spcPts val="0"/>
              </a:spcAft>
              <a:buSzPts val="3190"/>
              <a:buFont typeface="Arial"/>
              <a:buChar char="•"/>
            </a:pPr>
            <a:r>
              <a:rPr lang="en-US" sz="2200"/>
              <a:t>Client sends requests as soon as it encounters a referenced object</a:t>
            </a:r>
            <a:endParaRPr/>
          </a:p>
          <a:p>
            <a:pPr indent="-285750" lvl="0" marL="285750" rtl="0" algn="l">
              <a:lnSpc>
                <a:spcPct val="100000"/>
              </a:lnSpc>
              <a:spcBef>
                <a:spcPts val="1040"/>
              </a:spcBef>
              <a:spcAft>
                <a:spcPts val="0"/>
              </a:spcAft>
              <a:buSzPts val="3190"/>
              <a:buFont typeface="Arial"/>
              <a:buChar char="•"/>
            </a:pPr>
            <a:r>
              <a:rPr lang="en-US" sz="2200"/>
              <a:t>As little as one RTT for all the referenced objects</a:t>
            </a:r>
            <a:endParaRPr/>
          </a:p>
        </p:txBody>
      </p:sp>
      <p:grpSp>
        <p:nvGrpSpPr>
          <p:cNvPr id="648" name="Google Shape;648;p52"/>
          <p:cNvGrpSpPr/>
          <p:nvPr/>
        </p:nvGrpSpPr>
        <p:grpSpPr>
          <a:xfrm>
            <a:off x="4233117" y="1138047"/>
            <a:ext cx="3689091" cy="5719953"/>
            <a:chOff x="4233117" y="1138047"/>
            <a:chExt cx="3689091" cy="5719953"/>
          </a:xfrm>
        </p:grpSpPr>
        <p:pic>
          <p:nvPicPr>
            <p:cNvPr id="649" name="Google Shape;649;p5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233117" y="1138047"/>
              <a:ext cx="3689091" cy="571995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50" name="Google Shape;650;p52"/>
            <p:cNvSpPr txBox="1"/>
            <p:nvPr/>
          </p:nvSpPr>
          <p:spPr>
            <a:xfrm>
              <a:off x="5696984" y="3369862"/>
              <a:ext cx="2006214" cy="33851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C0000"/>
                </a:buClr>
                <a:buSzPts val="1600"/>
                <a:buFont typeface="Noto Sans Symbols"/>
                <a:buNone/>
              </a:pPr>
              <a:r>
                <a:rPr b="1" i="0" lang="en-US" sz="1600" u="none" cap="none" strike="noStrike">
                  <a:solidFill>
                    <a:srgbClr val="CC0000"/>
                  </a:solidFill>
                  <a:latin typeface="Arial"/>
                  <a:ea typeface="Arial"/>
                  <a:cs typeface="Arial"/>
                  <a:sym typeface="Arial"/>
                </a:rPr>
                <a:t>2</a:t>
              </a:r>
              <a:r>
                <a:rPr b="1" baseline="30000" i="0" lang="en-US" sz="1600" u="none" cap="none" strike="noStrike">
                  <a:solidFill>
                    <a:srgbClr val="CC0000"/>
                  </a:solidFill>
                  <a:latin typeface="Arial"/>
                  <a:ea typeface="Arial"/>
                  <a:cs typeface="Arial"/>
                  <a:sym typeface="Arial"/>
                </a:rPr>
                <a:t>nd</a:t>
              </a:r>
              <a:r>
                <a:rPr b="1" i="0" lang="en-US" sz="1600" u="none" cap="none" strike="noStrike">
                  <a:solidFill>
                    <a:srgbClr val="CC0000"/>
                  </a:solidFill>
                  <a:latin typeface="Arial"/>
                  <a:ea typeface="Arial"/>
                  <a:cs typeface="Arial"/>
                  <a:sym typeface="Arial"/>
                </a:rPr>
                <a:t> object</a:t>
              </a:r>
              <a:endParaRPr b="1" i="0" sz="24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1" name="Google Shape;651;p52"/>
            <p:cNvSpPr txBox="1"/>
            <p:nvPr/>
          </p:nvSpPr>
          <p:spPr>
            <a:xfrm>
              <a:off x="5849384" y="4381458"/>
              <a:ext cx="2006214" cy="33851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C0000"/>
                </a:buClr>
                <a:buSzPts val="1600"/>
                <a:buFont typeface="Noto Sans Symbols"/>
                <a:buNone/>
              </a:pPr>
              <a:r>
                <a:rPr b="1" i="0" lang="en-US" sz="1600" u="none" cap="none" strike="noStrike">
                  <a:solidFill>
                    <a:srgbClr val="CC0000"/>
                  </a:solidFill>
                  <a:latin typeface="Arial"/>
                  <a:ea typeface="Arial"/>
                  <a:cs typeface="Arial"/>
                  <a:sym typeface="Arial"/>
                </a:rPr>
                <a:t>3</a:t>
              </a:r>
              <a:r>
                <a:rPr b="1" baseline="30000" i="0" lang="en-US" sz="1600" u="none" cap="none" strike="noStrike">
                  <a:solidFill>
                    <a:srgbClr val="CC0000"/>
                  </a:solidFill>
                  <a:latin typeface="Arial"/>
                  <a:ea typeface="Arial"/>
                  <a:cs typeface="Arial"/>
                  <a:sym typeface="Arial"/>
                </a:rPr>
                <a:t>rd</a:t>
              </a:r>
              <a:r>
                <a:rPr b="1" i="0" lang="en-US" sz="1600" u="none" cap="none" strike="noStrike">
                  <a:solidFill>
                    <a:srgbClr val="CC0000"/>
                  </a:solidFill>
                  <a:latin typeface="Arial"/>
                  <a:ea typeface="Arial"/>
                  <a:cs typeface="Arial"/>
                  <a:sym typeface="Arial"/>
                </a:rPr>
                <a:t> object</a:t>
              </a:r>
              <a:endParaRPr b="1" i="0" sz="24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53"/>
          <p:cNvSpPr txBox="1"/>
          <p:nvPr>
            <p:ph type="ctrTitle"/>
          </p:nvPr>
        </p:nvSpPr>
        <p:spPr>
          <a:xfrm>
            <a:off x="2928401" y="1380068"/>
            <a:ext cx="8574622" cy="261619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orbel"/>
              <a:buNone/>
            </a:pPr>
            <a:r>
              <a:rPr lang="en-US"/>
              <a:t>COOKIES</a:t>
            </a:r>
            <a:endParaRPr/>
          </a:p>
        </p:txBody>
      </p:sp>
      <p:pic>
        <p:nvPicPr>
          <p:cNvPr descr="https://tse3.mm.bing.net/th?id=OIP.tGlpqH1AIyAOHF5G2HGXRQHaGL&amp;pid=Api&amp;P=0&amp;w=184&amp;h=154" id="657" name="Google Shape;657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47658" y="3818483"/>
            <a:ext cx="2645317" cy="2214017"/>
          </a:xfrm>
          <a:prstGeom prst="rect">
            <a:avLst/>
          </a:prstGeom>
          <a:noFill/>
          <a:ln>
            <a:noFill/>
          </a:ln>
        </p:spPr>
      </p:pic>
      <p:sp>
        <p:nvSpPr>
          <p:cNvPr id="658" name="Google Shape;658;p53"/>
          <p:cNvSpPr txBox="1"/>
          <p:nvPr/>
        </p:nvSpPr>
        <p:spPr>
          <a:xfrm>
            <a:off x="8442025" y="4083675"/>
            <a:ext cx="3000000" cy="14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33"/>
              <a:buFont typeface="Arial"/>
              <a:buNone/>
            </a:pPr>
            <a:r>
              <a:rPr b="1" i="0" lang="en-US" sz="4033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Part 4</a:t>
            </a:r>
            <a:br>
              <a:rPr b="1" i="0" lang="en-US" sz="4033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</a:br>
            <a:r>
              <a:rPr b="1" i="0" lang="en-US" sz="4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 </a:t>
            </a:r>
            <a:endParaRPr b="0" i="0" sz="40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  <p:transition spd="slow">
    <p:push/>
  </p:transition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54"/>
          <p:cNvSpPr txBox="1"/>
          <p:nvPr>
            <p:ph type="title"/>
          </p:nvPr>
        </p:nvSpPr>
        <p:spPr>
          <a:xfrm>
            <a:off x="1530109" y="355710"/>
            <a:ext cx="10018800" cy="94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4628"/>
              <a:buNone/>
            </a:pPr>
            <a:r>
              <a:rPr b="1" lang="en-US" sz="4033"/>
              <a:t>Objectives -Part 4</a:t>
            </a:r>
            <a:br>
              <a:rPr b="1" lang="en-US" sz="4033"/>
            </a:br>
            <a:r>
              <a:rPr b="1" lang="en-US"/>
              <a:t> </a:t>
            </a:r>
            <a:endParaRPr/>
          </a:p>
        </p:txBody>
      </p:sp>
      <p:sp>
        <p:nvSpPr>
          <p:cNvPr id="664" name="Google Shape;664;p54"/>
          <p:cNvSpPr txBox="1"/>
          <p:nvPr>
            <p:ph idx="1" type="body"/>
          </p:nvPr>
        </p:nvSpPr>
        <p:spPr>
          <a:xfrm>
            <a:off x="1484310" y="1541418"/>
            <a:ext cx="10018713" cy="4191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94335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610"/>
              <a:buChar char="•"/>
            </a:pPr>
            <a:r>
              <a:rPr lang="en-US" sz="4000"/>
              <a:t>Stateless HTTP</a:t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610"/>
              <a:buNone/>
            </a:pPr>
            <a:r>
              <a:t/>
            </a:r>
            <a:endParaRPr sz="4000"/>
          </a:p>
          <a:p>
            <a:pPr indent="-394335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610"/>
              <a:buChar char="•"/>
            </a:pPr>
            <a:r>
              <a:rPr lang="en-US" sz="4000"/>
              <a:t>Cookies</a:t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610"/>
              <a:buNone/>
            </a:pPr>
            <a:r>
              <a:t/>
            </a:r>
            <a:endParaRPr sz="4000"/>
          </a:p>
          <a:p>
            <a:pPr indent="-394335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610"/>
              <a:buChar char="•"/>
            </a:pPr>
            <a:r>
              <a:rPr lang="en-US" sz="4000"/>
              <a:t>Example of how cookies operate</a:t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610"/>
              <a:buNone/>
            </a:pPr>
            <a:r>
              <a:t/>
            </a:r>
            <a:endParaRPr sz="4000"/>
          </a:p>
          <a:p>
            <a:pPr indent="-394335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610"/>
              <a:buChar char="•"/>
            </a:pPr>
            <a:r>
              <a:rPr lang="en-US" sz="4000"/>
              <a:t>Issues related to cookies</a:t>
            </a:r>
            <a:endParaRPr/>
          </a:p>
        </p:txBody>
      </p: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55"/>
          <p:cNvSpPr txBox="1"/>
          <p:nvPr>
            <p:ph type="title"/>
          </p:nvPr>
        </p:nvSpPr>
        <p:spPr>
          <a:xfrm>
            <a:off x="1946263" y="196614"/>
            <a:ext cx="7772400" cy="7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</a:pPr>
            <a:r>
              <a:rPr b="1" lang="en-US"/>
              <a:t>Stateless HTTP</a:t>
            </a:r>
            <a:endParaRPr b="1"/>
          </a:p>
        </p:txBody>
      </p:sp>
      <p:sp>
        <p:nvSpPr>
          <p:cNvPr id="671" name="Google Shape;671;p55"/>
          <p:cNvSpPr txBox="1"/>
          <p:nvPr>
            <p:ph idx="2" type="body"/>
          </p:nvPr>
        </p:nvSpPr>
        <p:spPr>
          <a:xfrm>
            <a:off x="1813631" y="4246169"/>
            <a:ext cx="5071409" cy="183434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285750" lvl="0" marL="285750" rt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3480"/>
              <a:buFont typeface="Noto Sans Symbols"/>
              <a:buNone/>
            </a:pPr>
            <a:r>
              <a:rPr b="1" i="1" lang="en-US" sz="3200">
                <a:solidFill>
                  <a:srgbClr val="CC0000"/>
                </a:solidFill>
                <a:latin typeface="Corbel"/>
                <a:ea typeface="Corbel"/>
                <a:cs typeface="Corbel"/>
                <a:sym typeface="Corbel"/>
              </a:rPr>
              <a:t>HTTP is “stateless”</a:t>
            </a:r>
            <a:endParaRPr b="1" i="1" sz="3200">
              <a:solidFill>
                <a:srgbClr val="CC0000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204470" lvl="0" marL="285750" rtl="0" algn="l">
              <a:lnSpc>
                <a:spcPct val="75000"/>
              </a:lnSpc>
              <a:spcBef>
                <a:spcPts val="1080"/>
              </a:spcBef>
              <a:spcAft>
                <a:spcPts val="0"/>
              </a:spcAft>
              <a:buSzPts val="2200"/>
              <a:buChar char="•"/>
            </a:pPr>
            <a:r>
              <a:rPr lang="en-US" sz="2800"/>
              <a:t>Server maintains no information about past client requests</a:t>
            </a:r>
            <a:endParaRPr sz="2800"/>
          </a:p>
        </p:txBody>
      </p:sp>
      <p:sp>
        <p:nvSpPr>
          <p:cNvPr id="672" name="Google Shape;672;p55"/>
          <p:cNvSpPr/>
          <p:nvPr/>
        </p:nvSpPr>
        <p:spPr>
          <a:xfrm>
            <a:off x="7976543" y="3970890"/>
            <a:ext cx="3752850" cy="2847975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40"/>
              <a:buFont typeface="Arial"/>
              <a:buNone/>
            </a:pPr>
            <a:r>
              <a:rPr b="0" i="0" lang="en-US" sz="2200" u="none" cap="none" strike="noStrike">
                <a:solidFill>
                  <a:srgbClr val="000099"/>
                </a:solidFill>
                <a:latin typeface="Corbel"/>
                <a:ea typeface="Corbel"/>
                <a:cs typeface="Corbel"/>
                <a:sym typeface="Corbel"/>
              </a:rPr>
              <a:t>Protocols that maintain “state” are complex!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342900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rgbClr val="000099"/>
              </a:buClr>
              <a:buSzPts val="2200"/>
              <a:buFont typeface="Noto Sans Symbols"/>
              <a:buChar char="▪"/>
            </a:pPr>
            <a:r>
              <a:rPr b="0" i="0" lang="en-US" sz="2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Past history (state) must be maintained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342900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rgbClr val="000099"/>
              </a:buClr>
              <a:buSzPts val="2200"/>
              <a:buFont typeface="Noto Sans Symbols"/>
              <a:buChar char="▪"/>
            </a:pPr>
            <a:r>
              <a:rPr b="0" i="0" lang="en-US" sz="2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If server/client crashes, their views of “state” may be inconsistent, must be reconciled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13359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04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673" name="Google Shape;673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62639" y="963926"/>
            <a:ext cx="7409948" cy="2446414"/>
          </a:xfrm>
          <a:prstGeom prst="rect">
            <a:avLst/>
          </a:prstGeom>
          <a:noFill/>
          <a:ln>
            <a:noFill/>
          </a:ln>
        </p:spPr>
      </p:pic>
      <p:sp>
        <p:nvSpPr>
          <p:cNvPr id="674" name="Google Shape;674;p55"/>
          <p:cNvSpPr txBox="1"/>
          <p:nvPr>
            <p:ph idx="2" type="body"/>
          </p:nvPr>
        </p:nvSpPr>
        <p:spPr>
          <a:xfrm>
            <a:off x="1946263" y="3139127"/>
            <a:ext cx="8369312" cy="8323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204470" lvl="0" marL="285750" rtl="0" algn="l">
              <a:lnSpc>
                <a:spcPct val="75000"/>
              </a:lnSpc>
              <a:spcBef>
                <a:spcPts val="1080"/>
              </a:spcBef>
              <a:spcAft>
                <a:spcPts val="0"/>
              </a:spcAft>
              <a:buSzPts val="2200"/>
              <a:buChar char="•"/>
            </a:pPr>
            <a:r>
              <a:rPr lang="en-US" sz="2800"/>
              <a:t>Do not remember previous request response chain.</a:t>
            </a:r>
            <a:endParaRPr sz="2800"/>
          </a:p>
        </p:txBody>
      </p: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56"/>
          <p:cNvSpPr txBox="1"/>
          <p:nvPr>
            <p:ph type="title"/>
          </p:nvPr>
        </p:nvSpPr>
        <p:spPr>
          <a:xfrm>
            <a:off x="1484310" y="0"/>
            <a:ext cx="10018713" cy="1752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</a:pPr>
            <a:r>
              <a:rPr b="1" lang="en-US"/>
              <a:t>User-server state: cookies</a:t>
            </a:r>
            <a:endParaRPr/>
          </a:p>
        </p:txBody>
      </p:sp>
      <p:sp>
        <p:nvSpPr>
          <p:cNvPr id="681" name="Google Shape;681;p56"/>
          <p:cNvSpPr txBox="1"/>
          <p:nvPr>
            <p:ph idx="1" type="body"/>
          </p:nvPr>
        </p:nvSpPr>
        <p:spPr>
          <a:xfrm>
            <a:off x="1812130" y="1130906"/>
            <a:ext cx="3810000" cy="51708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285750" lvl="0" marL="2857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480"/>
              <a:buFont typeface="Noto Sans Symbols"/>
              <a:buNone/>
            </a:pPr>
            <a:r>
              <a:rPr lang="en-US" sz="2400"/>
              <a:t>Many Websites use cookies</a:t>
            </a:r>
            <a:endParaRPr/>
          </a:p>
          <a:p>
            <a:pPr indent="-285750" lvl="0" marL="285750" rtl="0" algn="l">
              <a:lnSpc>
                <a:spcPct val="90000"/>
              </a:lnSpc>
              <a:spcBef>
                <a:spcPts val="1080"/>
              </a:spcBef>
              <a:spcAft>
                <a:spcPts val="0"/>
              </a:spcAft>
              <a:buSzPts val="3480"/>
              <a:buFont typeface="Noto Sans Symbols"/>
              <a:buNone/>
            </a:pPr>
            <a:r>
              <a:rPr i="1" lang="en-US" sz="2400">
                <a:solidFill>
                  <a:srgbClr val="CC0000"/>
                </a:solidFill>
              </a:rPr>
              <a:t>Four components: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1040"/>
              </a:spcBef>
              <a:spcAft>
                <a:spcPts val="0"/>
              </a:spcAft>
              <a:buSzPts val="3190"/>
              <a:buFont typeface="Noto Sans Symbols"/>
              <a:buNone/>
            </a:pPr>
            <a:r>
              <a:rPr lang="en-US" sz="2200"/>
              <a:t>1) Cookie header line of HTTP </a:t>
            </a:r>
            <a:r>
              <a:rPr i="1" lang="en-US" sz="2200"/>
              <a:t>response</a:t>
            </a:r>
            <a:r>
              <a:rPr lang="en-US" sz="2200"/>
              <a:t> message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1040"/>
              </a:spcBef>
              <a:spcAft>
                <a:spcPts val="0"/>
              </a:spcAft>
              <a:buSzPts val="3190"/>
              <a:buFont typeface="Noto Sans Symbols"/>
              <a:buNone/>
            </a:pPr>
            <a:r>
              <a:rPr lang="en-US" sz="2200"/>
              <a:t>2) Cookie header line in next HTTP </a:t>
            </a:r>
            <a:r>
              <a:rPr i="1" lang="en-US" sz="2200"/>
              <a:t>request</a:t>
            </a:r>
            <a:r>
              <a:rPr lang="en-US" sz="2200"/>
              <a:t> message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1040"/>
              </a:spcBef>
              <a:spcAft>
                <a:spcPts val="0"/>
              </a:spcAft>
              <a:buSzPts val="3190"/>
              <a:buFont typeface="Noto Sans Symbols"/>
              <a:buNone/>
            </a:pPr>
            <a:r>
              <a:rPr lang="en-US" sz="2200"/>
              <a:t>3) Cookie file kept on user’s host, managed by user’s browser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1040"/>
              </a:spcBef>
              <a:spcAft>
                <a:spcPts val="0"/>
              </a:spcAft>
              <a:buSzPts val="3190"/>
              <a:buFont typeface="Noto Sans Symbols"/>
              <a:buNone/>
            </a:pPr>
            <a:r>
              <a:rPr lang="en-US" sz="2200"/>
              <a:t>4) Back-end database at Web site</a:t>
            </a:r>
            <a:endParaRPr/>
          </a:p>
        </p:txBody>
      </p:sp>
      <p:sp>
        <p:nvSpPr>
          <p:cNvPr id="682" name="Google Shape;682;p56"/>
          <p:cNvSpPr txBox="1"/>
          <p:nvPr>
            <p:ph idx="2" type="body"/>
          </p:nvPr>
        </p:nvSpPr>
        <p:spPr>
          <a:xfrm>
            <a:off x="6970110" y="1557390"/>
            <a:ext cx="4059300" cy="464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80"/>
              <a:buFont typeface="Noto Sans Symbols"/>
              <a:buNone/>
            </a:pPr>
            <a:r>
              <a:rPr lang="en-US" sz="2400">
                <a:solidFill>
                  <a:srgbClr val="CC0000"/>
                </a:solidFill>
              </a:rPr>
              <a:t>Example:</a:t>
            </a:r>
            <a:endParaRPr/>
          </a:p>
          <a:p>
            <a:pPr indent="-285750" lvl="0" marL="28575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SzPts val="3480"/>
              <a:buFont typeface="Arial"/>
              <a:buChar char="•"/>
            </a:pPr>
            <a:r>
              <a:rPr lang="en-US" sz="2400"/>
              <a:t>Susan always access Internet from PC</a:t>
            </a:r>
            <a:endParaRPr/>
          </a:p>
          <a:p>
            <a:pPr indent="-285750" lvl="0" marL="28575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SzPts val="3480"/>
              <a:buFont typeface="Arial"/>
              <a:buChar char="•"/>
            </a:pPr>
            <a:r>
              <a:rPr lang="en-US" sz="2400"/>
              <a:t>Visits specific e-commerce site for first time</a:t>
            </a:r>
            <a:endParaRPr/>
          </a:p>
          <a:p>
            <a:pPr indent="-285750" lvl="0" marL="28575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SzPts val="3480"/>
              <a:buFont typeface="Arial"/>
              <a:buChar char="•"/>
            </a:pPr>
            <a:r>
              <a:rPr lang="en-US" sz="2400"/>
              <a:t>When initial HTTP requests arrives at site, site creates: 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900"/>
              <a:buFont typeface="Arial"/>
              <a:buChar char="•"/>
            </a:pPr>
            <a:r>
              <a:rPr lang="en-US" sz="2000"/>
              <a:t>Unique ID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900"/>
              <a:buFont typeface="Arial"/>
              <a:buChar char="•"/>
            </a:pPr>
            <a:r>
              <a:rPr lang="en-US" sz="2000"/>
              <a:t>Entry in backend database for </a:t>
            </a:r>
            <a:r>
              <a:rPr lang="en-US"/>
              <a:t>ID</a:t>
            </a:r>
            <a:endParaRPr/>
          </a:p>
        </p:txBody>
      </p: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57"/>
          <p:cNvSpPr txBox="1"/>
          <p:nvPr>
            <p:ph idx="11" type="ftr"/>
          </p:nvPr>
        </p:nvSpPr>
        <p:spPr>
          <a:xfrm>
            <a:off x="978635" y="64928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None/>
            </a:pPr>
            <a:r>
              <a:rPr b="0" i="0" lang="en-US"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Application Layer</a:t>
            </a:r>
            <a:endParaRPr/>
          </a:p>
        </p:txBody>
      </p:sp>
      <p:sp>
        <p:nvSpPr>
          <p:cNvPr id="689" name="Google Shape;689;p57"/>
          <p:cNvSpPr txBox="1"/>
          <p:nvPr>
            <p:ph type="title"/>
          </p:nvPr>
        </p:nvSpPr>
        <p:spPr>
          <a:xfrm>
            <a:off x="1955800" y="153988"/>
            <a:ext cx="7772400" cy="7731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</a:pPr>
            <a:r>
              <a:rPr b="1" lang="en-US">
                <a:latin typeface="Corbel"/>
                <a:ea typeface="Corbel"/>
                <a:cs typeface="Corbel"/>
                <a:sym typeface="Corbel"/>
              </a:rPr>
              <a:t>Cookies: keeping “state” (cont.)</a:t>
            </a:r>
            <a:endParaRPr b="1">
              <a:latin typeface="Corbel"/>
              <a:ea typeface="Corbel"/>
              <a:cs typeface="Corbel"/>
              <a:sym typeface="Corbel"/>
            </a:endParaRPr>
          </a:p>
        </p:txBody>
      </p:sp>
      <p:cxnSp>
        <p:nvCxnSpPr>
          <p:cNvPr id="690" name="Google Shape;690;p57"/>
          <p:cNvCxnSpPr/>
          <p:nvPr/>
        </p:nvCxnSpPr>
        <p:spPr>
          <a:xfrm>
            <a:off x="6945510" y="1880211"/>
            <a:ext cx="51459" cy="417482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dot"/>
            <a:round/>
            <a:headEnd len="sm" w="sm" type="none"/>
            <a:tailEnd len="med" w="med" type="triangle"/>
          </a:ln>
        </p:spPr>
      </p:cxnSp>
      <p:grpSp>
        <p:nvGrpSpPr>
          <p:cNvPr id="691" name="Google Shape;691;p57"/>
          <p:cNvGrpSpPr/>
          <p:nvPr/>
        </p:nvGrpSpPr>
        <p:grpSpPr>
          <a:xfrm>
            <a:off x="6645683" y="1195998"/>
            <a:ext cx="423863" cy="684213"/>
            <a:chOff x="4140" y="429"/>
            <a:chExt cx="1425" cy="2396"/>
          </a:xfrm>
        </p:grpSpPr>
        <p:sp>
          <p:nvSpPr>
            <p:cNvPr id="692" name="Google Shape;692;p57"/>
            <p:cNvSpPr/>
            <p:nvPr/>
          </p:nvSpPr>
          <p:spPr>
            <a:xfrm>
              <a:off x="5268" y="433"/>
              <a:ext cx="283" cy="2286"/>
            </a:xfrm>
            <a:custGeom>
              <a:rect b="b" l="l" r="r" t="t"/>
              <a:pathLst>
                <a:path extrusionOk="0" h="2742" w="354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93" name="Google Shape;693;p57"/>
            <p:cNvSpPr/>
            <p:nvPr/>
          </p:nvSpPr>
          <p:spPr>
            <a:xfrm>
              <a:off x="4204" y="429"/>
              <a:ext cx="1051" cy="2285"/>
            </a:xfrm>
            <a:prstGeom prst="rect">
              <a:avLst/>
            </a:pr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4" name="Google Shape;694;p57"/>
            <p:cNvSpPr/>
            <p:nvPr/>
          </p:nvSpPr>
          <p:spPr>
            <a:xfrm>
              <a:off x="5321" y="570"/>
              <a:ext cx="169" cy="2115"/>
            </a:xfrm>
            <a:custGeom>
              <a:rect b="b" l="l" r="r" t="t"/>
              <a:pathLst>
                <a:path extrusionOk="0" h="2537" w="211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95" name="Google Shape;695;p57"/>
            <p:cNvSpPr/>
            <p:nvPr/>
          </p:nvSpPr>
          <p:spPr>
            <a:xfrm>
              <a:off x="5284" y="1640"/>
              <a:ext cx="263" cy="189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96" name="Google Shape;696;p57"/>
            <p:cNvSpPr/>
            <p:nvPr/>
          </p:nvSpPr>
          <p:spPr>
            <a:xfrm>
              <a:off x="4209" y="690"/>
              <a:ext cx="598" cy="5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697" name="Google Shape;697;p57"/>
            <p:cNvGrpSpPr/>
            <p:nvPr/>
          </p:nvGrpSpPr>
          <p:grpSpPr>
            <a:xfrm>
              <a:off x="4748" y="668"/>
              <a:ext cx="582" cy="145"/>
              <a:chOff x="613" y="2568"/>
              <a:chExt cx="726" cy="139"/>
            </a:xfrm>
          </p:grpSpPr>
          <p:sp>
            <p:nvSpPr>
              <p:cNvPr id="698" name="Google Shape;698;p57"/>
              <p:cNvSpPr/>
              <p:nvPr/>
            </p:nvSpPr>
            <p:spPr>
              <a:xfrm>
                <a:off x="613" y="2568"/>
                <a:ext cx="726" cy="139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9" name="Google Shape;699;p57"/>
              <p:cNvSpPr/>
              <p:nvPr/>
            </p:nvSpPr>
            <p:spPr>
              <a:xfrm>
                <a:off x="627" y="2584"/>
                <a:ext cx="693" cy="107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700" name="Google Shape;700;p57"/>
            <p:cNvSpPr/>
            <p:nvPr/>
          </p:nvSpPr>
          <p:spPr>
            <a:xfrm>
              <a:off x="4225" y="1018"/>
              <a:ext cx="592" cy="5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01" name="Google Shape;701;p57"/>
            <p:cNvGrpSpPr/>
            <p:nvPr/>
          </p:nvGrpSpPr>
          <p:grpSpPr>
            <a:xfrm>
              <a:off x="4749" y="996"/>
              <a:ext cx="582" cy="133"/>
              <a:chOff x="616" y="2570"/>
              <a:chExt cx="726" cy="138"/>
            </a:xfrm>
          </p:grpSpPr>
          <p:sp>
            <p:nvSpPr>
              <p:cNvPr id="702" name="Google Shape;702;p57"/>
              <p:cNvSpPr/>
              <p:nvPr/>
            </p:nvSpPr>
            <p:spPr>
              <a:xfrm>
                <a:off x="616" y="2570"/>
                <a:ext cx="726" cy="138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3" name="Google Shape;703;p57"/>
              <p:cNvSpPr/>
              <p:nvPr/>
            </p:nvSpPr>
            <p:spPr>
              <a:xfrm>
                <a:off x="629" y="2587"/>
                <a:ext cx="693" cy="104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704" name="Google Shape;704;p57"/>
            <p:cNvSpPr/>
            <p:nvPr/>
          </p:nvSpPr>
          <p:spPr>
            <a:xfrm>
              <a:off x="4215" y="1357"/>
              <a:ext cx="598" cy="44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5" name="Google Shape;705;p57"/>
            <p:cNvSpPr/>
            <p:nvPr/>
          </p:nvSpPr>
          <p:spPr>
            <a:xfrm>
              <a:off x="4225" y="1658"/>
              <a:ext cx="598" cy="44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06" name="Google Shape;706;p57"/>
            <p:cNvGrpSpPr/>
            <p:nvPr/>
          </p:nvGrpSpPr>
          <p:grpSpPr>
            <a:xfrm>
              <a:off x="4733" y="1641"/>
              <a:ext cx="587" cy="139"/>
              <a:chOff x="611" y="2581"/>
              <a:chExt cx="731" cy="128"/>
            </a:xfrm>
          </p:grpSpPr>
          <p:sp>
            <p:nvSpPr>
              <p:cNvPr id="707" name="Google Shape;707;p57"/>
              <p:cNvSpPr/>
              <p:nvPr/>
            </p:nvSpPr>
            <p:spPr>
              <a:xfrm>
                <a:off x="611" y="2581"/>
                <a:ext cx="731" cy="128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8" name="Google Shape;708;p57"/>
              <p:cNvSpPr/>
              <p:nvPr/>
            </p:nvSpPr>
            <p:spPr>
              <a:xfrm>
                <a:off x="624" y="2586"/>
                <a:ext cx="698" cy="107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709" name="Google Shape;709;p57"/>
            <p:cNvSpPr/>
            <p:nvPr/>
          </p:nvSpPr>
          <p:spPr>
            <a:xfrm>
              <a:off x="5288" y="1354"/>
              <a:ext cx="263" cy="188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grpSp>
          <p:nvGrpSpPr>
            <p:cNvPr id="710" name="Google Shape;710;p57"/>
            <p:cNvGrpSpPr/>
            <p:nvPr/>
          </p:nvGrpSpPr>
          <p:grpSpPr>
            <a:xfrm>
              <a:off x="4737" y="1335"/>
              <a:ext cx="582" cy="139"/>
              <a:chOff x="612" y="2576"/>
              <a:chExt cx="725" cy="139"/>
            </a:xfrm>
          </p:grpSpPr>
          <p:sp>
            <p:nvSpPr>
              <p:cNvPr id="711" name="Google Shape;711;p57"/>
              <p:cNvSpPr/>
              <p:nvPr/>
            </p:nvSpPr>
            <p:spPr>
              <a:xfrm>
                <a:off x="612" y="2576"/>
                <a:ext cx="725" cy="139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2" name="Google Shape;712;p57"/>
              <p:cNvSpPr/>
              <p:nvPr/>
            </p:nvSpPr>
            <p:spPr>
              <a:xfrm>
                <a:off x="626" y="2587"/>
                <a:ext cx="691" cy="106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713" name="Google Shape;713;p57"/>
            <p:cNvSpPr/>
            <p:nvPr/>
          </p:nvSpPr>
          <p:spPr>
            <a:xfrm>
              <a:off x="5250" y="429"/>
              <a:ext cx="69" cy="2290"/>
            </a:xfrm>
            <a:prstGeom prst="rect">
              <a:avLst/>
            </a:prstGeom>
            <a:gradFill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4" name="Google Shape;714;p57"/>
            <p:cNvSpPr/>
            <p:nvPr/>
          </p:nvSpPr>
          <p:spPr>
            <a:xfrm>
              <a:off x="5312" y="1007"/>
              <a:ext cx="237" cy="213"/>
            </a:xfrm>
            <a:custGeom>
              <a:rect b="b" l="l" r="r" t="t"/>
              <a:pathLst>
                <a:path extrusionOk="0" h="256" w="29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15" name="Google Shape;715;p57"/>
            <p:cNvSpPr/>
            <p:nvPr/>
          </p:nvSpPr>
          <p:spPr>
            <a:xfrm>
              <a:off x="5315" y="680"/>
              <a:ext cx="244" cy="240"/>
            </a:xfrm>
            <a:custGeom>
              <a:rect b="b" l="l" r="r" t="t"/>
              <a:pathLst>
                <a:path extrusionOk="0" h="288" w="304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16" name="Google Shape;716;p57"/>
            <p:cNvSpPr/>
            <p:nvPr/>
          </p:nvSpPr>
          <p:spPr>
            <a:xfrm>
              <a:off x="5517" y="2614"/>
              <a:ext cx="48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7" name="Google Shape;717;p57"/>
            <p:cNvSpPr/>
            <p:nvPr/>
          </p:nvSpPr>
          <p:spPr>
            <a:xfrm>
              <a:off x="5302" y="2614"/>
              <a:ext cx="245" cy="200"/>
            </a:xfrm>
            <a:custGeom>
              <a:rect b="b" l="l" r="r" t="t"/>
              <a:pathLst>
                <a:path extrusionOk="0" h="240" w="306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18" name="Google Shape;718;p57"/>
            <p:cNvSpPr/>
            <p:nvPr/>
          </p:nvSpPr>
          <p:spPr>
            <a:xfrm>
              <a:off x="4140" y="2680"/>
              <a:ext cx="1201" cy="145"/>
            </a:xfrm>
            <a:prstGeom prst="roundRect">
              <a:avLst>
                <a:gd fmla="val 50000" name="adj"/>
              </a:avLst>
            </a:prstGeom>
            <a:solidFill>
              <a:srgbClr val="DDDDDD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9" name="Google Shape;719;p57"/>
            <p:cNvSpPr/>
            <p:nvPr/>
          </p:nvSpPr>
          <p:spPr>
            <a:xfrm>
              <a:off x="4204" y="2708"/>
              <a:ext cx="1073" cy="83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0" name="Google Shape;720;p57"/>
            <p:cNvSpPr/>
            <p:nvPr/>
          </p:nvSpPr>
          <p:spPr>
            <a:xfrm>
              <a:off x="4305" y="2380"/>
              <a:ext cx="160" cy="145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1" name="Google Shape;721;p57"/>
            <p:cNvSpPr/>
            <p:nvPr/>
          </p:nvSpPr>
          <p:spPr>
            <a:xfrm>
              <a:off x="4487" y="2386"/>
              <a:ext cx="160" cy="13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Noto Sans Symbols"/>
                <a:buNone/>
              </a:pPr>
              <a:r>
                <a:t/>
              </a:r>
              <a:endParaRPr b="0" i="0" sz="1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2" name="Google Shape;722;p57"/>
            <p:cNvSpPr/>
            <p:nvPr/>
          </p:nvSpPr>
          <p:spPr>
            <a:xfrm>
              <a:off x="4663" y="2380"/>
              <a:ext cx="155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3" name="Google Shape;723;p57"/>
            <p:cNvSpPr/>
            <p:nvPr/>
          </p:nvSpPr>
          <p:spPr>
            <a:xfrm>
              <a:off x="5063" y="1835"/>
              <a:ext cx="85" cy="762"/>
            </a:xfrm>
            <a:prstGeom prst="rect">
              <a:avLst/>
            </a:prstGeom>
            <a:solidFill>
              <a:srgbClr val="29292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24" name="Google Shape;724;p57"/>
          <p:cNvGrpSpPr/>
          <p:nvPr/>
        </p:nvGrpSpPr>
        <p:grpSpPr>
          <a:xfrm>
            <a:off x="2959288" y="1221213"/>
            <a:ext cx="698500" cy="709613"/>
            <a:chOff x="-44" y="1473"/>
            <a:chExt cx="981" cy="1105"/>
          </a:xfrm>
        </p:grpSpPr>
        <p:pic>
          <p:nvPicPr>
            <p:cNvPr descr="desktop_computer_stylized_medium" id="725" name="Google Shape;725;p5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26" name="Google Shape;726;p57"/>
            <p:cNvSpPr/>
            <p:nvPr/>
          </p:nvSpPr>
          <p:spPr>
            <a:xfrm flipH="1">
              <a:off x="374" y="1579"/>
              <a:ext cx="477" cy="506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</p:grpSp>
      <p:cxnSp>
        <p:nvCxnSpPr>
          <p:cNvPr id="727" name="Google Shape;727;p57"/>
          <p:cNvCxnSpPr/>
          <p:nvPr/>
        </p:nvCxnSpPr>
        <p:spPr>
          <a:xfrm>
            <a:off x="3271644" y="1963609"/>
            <a:ext cx="0" cy="4091422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dot"/>
            <a:round/>
            <a:headEnd len="sm" w="sm" type="none"/>
            <a:tailEnd len="med" w="med" type="triangle"/>
          </a:ln>
        </p:spPr>
      </p:cxnSp>
      <p:sp>
        <p:nvSpPr>
          <p:cNvPr id="728" name="Google Shape;728;p57"/>
          <p:cNvSpPr txBox="1"/>
          <p:nvPr/>
        </p:nvSpPr>
        <p:spPr>
          <a:xfrm>
            <a:off x="2987481" y="6097348"/>
            <a:ext cx="568325" cy="3000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time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9" name="Google Shape;729;p57"/>
          <p:cNvSpPr txBox="1"/>
          <p:nvPr/>
        </p:nvSpPr>
        <p:spPr>
          <a:xfrm>
            <a:off x="6707154" y="6097348"/>
            <a:ext cx="568325" cy="3000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time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30" name="Google Shape;730;p57"/>
          <p:cNvCxnSpPr/>
          <p:nvPr/>
        </p:nvCxnSpPr>
        <p:spPr>
          <a:xfrm>
            <a:off x="3271644" y="2228929"/>
            <a:ext cx="3648583" cy="809386"/>
          </a:xfrm>
          <a:prstGeom prst="straightConnector1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731" name="Google Shape;731;p57"/>
          <p:cNvSpPr txBox="1"/>
          <p:nvPr/>
        </p:nvSpPr>
        <p:spPr>
          <a:xfrm rot="708630">
            <a:off x="3951695" y="2314809"/>
            <a:ext cx="2689919" cy="3179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700"/>
              <a:buFont typeface="Arial"/>
              <a:buNone/>
            </a:pPr>
            <a:r>
              <a:rPr b="0" i="0" lang="en-US" sz="16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Usual HTTP Request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2" name="Google Shape;732;p57"/>
          <p:cNvSpPr txBox="1"/>
          <p:nvPr/>
        </p:nvSpPr>
        <p:spPr>
          <a:xfrm>
            <a:off x="1752388" y="2441593"/>
            <a:ext cx="1318039" cy="3077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r>
              <a:rPr b="1" i="0" lang="en-US" sz="16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ebay 8734</a:t>
            </a:r>
            <a:endParaRPr b="1" i="0" sz="14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33" name="Google Shape;733;p57"/>
          <p:cNvGrpSpPr/>
          <p:nvPr/>
        </p:nvGrpSpPr>
        <p:grpSpPr>
          <a:xfrm>
            <a:off x="1752388" y="1852686"/>
            <a:ext cx="862432" cy="517750"/>
            <a:chOff x="1752387" y="1852685"/>
            <a:chExt cx="1072463" cy="628445"/>
          </a:xfrm>
        </p:grpSpPr>
        <p:pic>
          <p:nvPicPr>
            <p:cNvPr id="734" name="Google Shape;734;p5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955800" y="1852685"/>
              <a:ext cx="869050" cy="62844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5" name="Google Shape;735;p5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752387" y="1963609"/>
              <a:ext cx="406826" cy="40682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36" name="Google Shape;736;p57"/>
          <p:cNvGrpSpPr/>
          <p:nvPr/>
        </p:nvGrpSpPr>
        <p:grpSpPr>
          <a:xfrm>
            <a:off x="10228721" y="3104951"/>
            <a:ext cx="1963279" cy="1305526"/>
            <a:chOff x="10228721" y="3104951"/>
            <a:chExt cx="1963279" cy="1305526"/>
          </a:xfrm>
        </p:grpSpPr>
        <p:pic>
          <p:nvPicPr>
            <p:cNvPr id="737" name="Google Shape;737;p57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0674186" y="3104951"/>
              <a:ext cx="941986" cy="94198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38" name="Google Shape;738;p57"/>
            <p:cNvSpPr txBox="1"/>
            <p:nvPr/>
          </p:nvSpPr>
          <p:spPr>
            <a:xfrm>
              <a:off x="10228721" y="4102741"/>
              <a:ext cx="1963279" cy="30773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Noto Sans Symbols"/>
                <a:buNone/>
              </a:pPr>
              <a:r>
                <a:rPr b="1" i="0" lang="en-US" sz="1600" u="none" cap="none" strike="noStrike">
                  <a:solidFill>
                    <a:srgbClr val="FF6600"/>
                  </a:solidFill>
                  <a:latin typeface="Arial"/>
                  <a:ea typeface="Arial"/>
                  <a:cs typeface="Arial"/>
                  <a:sym typeface="Arial"/>
                </a:rPr>
                <a:t>Amazon Server </a:t>
              </a:r>
              <a:endParaRPr b="1" i="0" sz="1400" u="none" cap="none" strike="noStrike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39" name="Google Shape;739;p57"/>
          <p:cNvGrpSpPr/>
          <p:nvPr/>
        </p:nvGrpSpPr>
        <p:grpSpPr>
          <a:xfrm>
            <a:off x="3256916" y="2770758"/>
            <a:ext cx="3663312" cy="1052040"/>
            <a:chOff x="3256916" y="2621334"/>
            <a:chExt cx="3663312" cy="1052040"/>
          </a:xfrm>
        </p:grpSpPr>
        <p:cxnSp>
          <p:nvCxnSpPr>
            <p:cNvPr id="740" name="Google Shape;740;p57"/>
            <p:cNvCxnSpPr/>
            <p:nvPr/>
          </p:nvCxnSpPr>
          <p:spPr>
            <a:xfrm flipH="1">
              <a:off x="3256916" y="3006537"/>
              <a:ext cx="3663312" cy="666837"/>
            </a:xfrm>
            <a:prstGeom prst="straightConnector1">
              <a:avLst/>
            </a:prstGeom>
            <a:noFill/>
            <a:ln cap="flat" cmpd="sng" w="38100">
              <a:solidFill>
                <a:srgbClr val="0000FF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741" name="Google Shape;741;p57"/>
            <p:cNvSpPr txBox="1"/>
            <p:nvPr/>
          </p:nvSpPr>
          <p:spPr>
            <a:xfrm rot="-552037">
              <a:off x="3624006" y="2812807"/>
              <a:ext cx="2438452" cy="53959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-342900" lvl="0" marL="34290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rPr b="0" i="0" lang="en-US" sz="1600" u="none" cap="none" strike="noStrike">
                  <a:solidFill>
                    <a:srgbClr val="CC0000"/>
                  </a:solidFill>
                  <a:latin typeface="Arial"/>
                  <a:ea typeface="Arial"/>
                  <a:cs typeface="Arial"/>
                  <a:sym typeface="Arial"/>
                </a:rPr>
                <a:t>Usual HTTP Response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342900" lvl="0" marL="34290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rPr b="0" i="0" lang="en-US" sz="1600" u="none" cap="none" strike="noStrike">
                  <a:solidFill>
                    <a:srgbClr val="3F6623"/>
                  </a:solidFill>
                  <a:latin typeface="Arial"/>
                  <a:ea typeface="Arial"/>
                  <a:cs typeface="Arial"/>
                  <a:sym typeface="Arial"/>
                </a:rPr>
                <a:t>Set-cookie 1678</a:t>
              </a:r>
              <a:endParaRPr b="0" i="0" sz="1100" u="none" cap="none" strike="noStrike">
                <a:solidFill>
                  <a:srgbClr val="3F662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42" name="Google Shape;742;p57"/>
          <p:cNvSpPr txBox="1"/>
          <p:nvPr/>
        </p:nvSpPr>
        <p:spPr>
          <a:xfrm>
            <a:off x="1456692" y="3739585"/>
            <a:ext cx="1728786" cy="5170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rgbClr val="3F6623"/>
                </a:solidFill>
                <a:latin typeface="Arial"/>
                <a:ea typeface="Arial"/>
                <a:cs typeface="Arial"/>
                <a:sym typeface="Arial"/>
              </a:rPr>
              <a:t>Amazon 1678</a:t>
            </a:r>
            <a:endParaRPr b="1" i="0" sz="16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r>
              <a:rPr b="1" i="0" lang="en-US" sz="16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ebay 8734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43" name="Google Shape;743;p57"/>
          <p:cNvGrpSpPr/>
          <p:nvPr/>
        </p:nvGrpSpPr>
        <p:grpSpPr>
          <a:xfrm>
            <a:off x="1718038" y="3300102"/>
            <a:ext cx="597726" cy="382669"/>
            <a:chOff x="1752387" y="1852685"/>
            <a:chExt cx="1072463" cy="628445"/>
          </a:xfrm>
        </p:grpSpPr>
        <p:pic>
          <p:nvPicPr>
            <p:cNvPr id="744" name="Google Shape;744;p5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955800" y="1852685"/>
              <a:ext cx="869050" cy="62844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45" name="Google Shape;745;p5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752387" y="1963609"/>
              <a:ext cx="406826" cy="40682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46" name="Google Shape;746;p57"/>
          <p:cNvGrpSpPr/>
          <p:nvPr/>
        </p:nvGrpSpPr>
        <p:grpSpPr>
          <a:xfrm>
            <a:off x="3315964" y="3632838"/>
            <a:ext cx="3754990" cy="1347525"/>
            <a:chOff x="3315964" y="3632838"/>
            <a:chExt cx="3754990" cy="1347525"/>
          </a:xfrm>
        </p:grpSpPr>
        <p:cxnSp>
          <p:nvCxnSpPr>
            <p:cNvPr id="747" name="Google Shape;747;p57"/>
            <p:cNvCxnSpPr/>
            <p:nvPr/>
          </p:nvCxnSpPr>
          <p:spPr>
            <a:xfrm>
              <a:off x="3315964" y="3932857"/>
              <a:ext cx="3667917" cy="970138"/>
            </a:xfrm>
            <a:prstGeom prst="straightConnector1">
              <a:avLst/>
            </a:prstGeom>
            <a:noFill/>
            <a:ln cap="flat" cmpd="sng" w="38100">
              <a:solidFill>
                <a:srgbClr val="0000FF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748" name="Google Shape;748;p57"/>
            <p:cNvSpPr txBox="1"/>
            <p:nvPr/>
          </p:nvSpPr>
          <p:spPr>
            <a:xfrm rot="877584">
              <a:off x="4337420" y="3961270"/>
              <a:ext cx="2689919" cy="69066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-342900" lvl="0" marL="34290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rPr b="0" i="0" lang="en-US" sz="1600" u="none" cap="none" strike="noStrike">
                  <a:solidFill>
                    <a:srgbClr val="CC0000"/>
                  </a:solidFill>
                  <a:latin typeface="Arial"/>
                  <a:ea typeface="Arial"/>
                  <a:cs typeface="Arial"/>
                  <a:sym typeface="Arial"/>
                </a:rPr>
                <a:t>Usual HTTP Request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342900" lvl="0" marL="34290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n-US" sz="1600" u="none" cap="none" strike="noStrike">
                  <a:solidFill>
                    <a:srgbClr val="3F6623"/>
                  </a:solidFill>
                  <a:latin typeface="Arial"/>
                  <a:ea typeface="Arial"/>
                  <a:cs typeface="Arial"/>
                  <a:sym typeface="Arial"/>
                </a:rPr>
                <a:t>Cookie : 1678</a:t>
              </a:r>
              <a:endParaRPr b="0" i="0" sz="1100" u="none" cap="none" strike="noStrike">
                <a:solidFill>
                  <a:srgbClr val="3F6623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342900" lvl="0" marL="34290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49" name="Google Shape;749;p57"/>
          <p:cNvGrpSpPr/>
          <p:nvPr/>
        </p:nvGrpSpPr>
        <p:grpSpPr>
          <a:xfrm>
            <a:off x="3322651" y="4559105"/>
            <a:ext cx="3663312" cy="1137238"/>
            <a:chOff x="3256916" y="2588698"/>
            <a:chExt cx="3663312" cy="1137238"/>
          </a:xfrm>
        </p:grpSpPr>
        <p:cxnSp>
          <p:nvCxnSpPr>
            <p:cNvPr id="750" name="Google Shape;750;p57"/>
            <p:cNvCxnSpPr/>
            <p:nvPr/>
          </p:nvCxnSpPr>
          <p:spPr>
            <a:xfrm flipH="1">
              <a:off x="3256916" y="3006537"/>
              <a:ext cx="3663312" cy="666837"/>
            </a:xfrm>
            <a:prstGeom prst="straightConnector1">
              <a:avLst/>
            </a:prstGeom>
            <a:noFill/>
            <a:ln cap="flat" cmpd="sng" w="38100">
              <a:solidFill>
                <a:srgbClr val="0000FF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751" name="Google Shape;751;p57"/>
            <p:cNvSpPr txBox="1"/>
            <p:nvPr/>
          </p:nvSpPr>
          <p:spPr>
            <a:xfrm rot="-552037">
              <a:off x="3624006" y="2778772"/>
              <a:ext cx="2438452" cy="75709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-342900" lvl="0" marL="34290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rPr b="0" i="0" lang="en-US" sz="1600" u="none" cap="none" strike="noStrike">
                  <a:solidFill>
                    <a:srgbClr val="CC0000"/>
                  </a:solidFill>
                  <a:latin typeface="Arial"/>
                  <a:ea typeface="Arial"/>
                  <a:cs typeface="Arial"/>
                  <a:sym typeface="Arial"/>
                </a:rPr>
                <a:t>Usual HTTP Response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342900" lvl="0" marL="34290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n-US" sz="1600" u="none" cap="none" strike="noStrike">
                  <a:solidFill>
                    <a:srgbClr val="3F6623"/>
                  </a:solidFill>
                  <a:latin typeface="Arial"/>
                  <a:ea typeface="Arial"/>
                  <a:cs typeface="Arial"/>
                  <a:sym typeface="Arial"/>
                </a:rPr>
                <a:t>Cookie : 1678</a:t>
              </a:r>
              <a:endParaRPr b="0" i="0" sz="1100" u="none" cap="none" strike="noStrike">
                <a:solidFill>
                  <a:srgbClr val="3F6623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342900" lvl="0" marL="34290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752" name="Google Shape;752;p57"/>
          <p:cNvCxnSpPr/>
          <p:nvPr/>
        </p:nvCxnSpPr>
        <p:spPr>
          <a:xfrm>
            <a:off x="7072627" y="3075673"/>
            <a:ext cx="571885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53" name="Google Shape;753;p57"/>
          <p:cNvSpPr txBox="1"/>
          <p:nvPr/>
        </p:nvSpPr>
        <p:spPr>
          <a:xfrm>
            <a:off x="7644512" y="2821853"/>
            <a:ext cx="1431789" cy="83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3F6623"/>
                </a:solidFill>
                <a:latin typeface="Arial"/>
                <a:ea typeface="Arial"/>
                <a:cs typeface="Arial"/>
                <a:sym typeface="Arial"/>
              </a:rPr>
              <a:t>Server creates ID for user 1678</a:t>
            </a:r>
            <a:endParaRPr b="1" i="0" sz="14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r>
              <a:t/>
            </a:r>
            <a:endParaRPr b="1" i="0" sz="14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4" name="Google Shape;754;p57"/>
          <p:cNvSpPr txBox="1"/>
          <p:nvPr/>
        </p:nvSpPr>
        <p:spPr>
          <a:xfrm>
            <a:off x="7647785" y="4561850"/>
            <a:ext cx="1017655" cy="83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3F6623"/>
                </a:solidFill>
                <a:latin typeface="Arial"/>
                <a:ea typeface="Arial"/>
                <a:cs typeface="Arial"/>
                <a:sym typeface="Arial"/>
              </a:rPr>
              <a:t>Cookie specific action</a:t>
            </a:r>
            <a:endParaRPr b="1" i="0" sz="14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r>
              <a:t/>
            </a:r>
            <a:endParaRPr b="1" i="0" sz="14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55" name="Google Shape;755;p57"/>
          <p:cNvGrpSpPr/>
          <p:nvPr/>
        </p:nvGrpSpPr>
        <p:grpSpPr>
          <a:xfrm>
            <a:off x="9076301" y="2712091"/>
            <a:ext cx="1597800" cy="863856"/>
            <a:chOff x="9076301" y="2712091"/>
            <a:chExt cx="1597800" cy="863856"/>
          </a:xfrm>
        </p:grpSpPr>
        <p:cxnSp>
          <p:nvCxnSpPr>
            <p:cNvPr id="756" name="Google Shape;756;p57"/>
            <p:cNvCxnSpPr>
              <a:stCxn id="753" idx="3"/>
              <a:endCxn id="737" idx="1"/>
            </p:cNvCxnSpPr>
            <p:nvPr/>
          </p:nvCxnSpPr>
          <p:spPr>
            <a:xfrm>
              <a:off x="9076301" y="3236946"/>
              <a:ext cx="1597800" cy="339000"/>
            </a:xfrm>
            <a:prstGeom prst="straightConnector1">
              <a:avLst/>
            </a:prstGeom>
            <a:noFill/>
            <a:ln cap="flat" cmpd="sng" w="38100">
              <a:solidFill>
                <a:srgbClr val="0000FF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757" name="Google Shape;757;p57"/>
            <p:cNvSpPr txBox="1"/>
            <p:nvPr/>
          </p:nvSpPr>
          <p:spPr>
            <a:xfrm rot="759828">
              <a:off x="9106669" y="2868769"/>
              <a:ext cx="1474940" cy="4108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1" i="0" lang="en-US" sz="12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Entry in backend database</a:t>
              </a:r>
              <a:endPara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758" name="Google Shape;758;p57"/>
          <p:cNvCxnSpPr/>
          <p:nvPr/>
        </p:nvCxnSpPr>
        <p:spPr>
          <a:xfrm>
            <a:off x="7072627" y="4940351"/>
            <a:ext cx="571885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759" name="Google Shape;759;p57"/>
          <p:cNvGrpSpPr/>
          <p:nvPr/>
        </p:nvGrpSpPr>
        <p:grpSpPr>
          <a:xfrm>
            <a:off x="8478685" y="3833453"/>
            <a:ext cx="1917353" cy="1092437"/>
            <a:chOff x="8478685" y="3833453"/>
            <a:chExt cx="1917353" cy="1092437"/>
          </a:xfrm>
        </p:grpSpPr>
        <p:cxnSp>
          <p:nvCxnSpPr>
            <p:cNvPr id="760" name="Google Shape;760;p57"/>
            <p:cNvCxnSpPr/>
            <p:nvPr/>
          </p:nvCxnSpPr>
          <p:spPr>
            <a:xfrm flipH="1" rot="10800000">
              <a:off x="8478685" y="4046937"/>
              <a:ext cx="1917353" cy="878953"/>
            </a:xfrm>
            <a:prstGeom prst="straightConnector1">
              <a:avLst/>
            </a:prstGeom>
            <a:noFill/>
            <a:ln cap="flat" cmpd="sng" w="38100">
              <a:solidFill>
                <a:srgbClr val="0000FF"/>
              </a:solidFill>
              <a:prstDash val="solid"/>
              <a:round/>
              <a:headEnd len="med" w="med" type="triangle"/>
              <a:tailEnd len="med" w="med" type="triangle"/>
            </a:ln>
          </p:spPr>
        </p:cxnSp>
        <p:sp>
          <p:nvSpPr>
            <p:cNvPr id="761" name="Google Shape;761;p57"/>
            <p:cNvSpPr txBox="1"/>
            <p:nvPr/>
          </p:nvSpPr>
          <p:spPr>
            <a:xfrm rot="-1480140">
              <a:off x="8651115" y="4129670"/>
              <a:ext cx="1474940" cy="2538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1" i="0" lang="en-US" sz="12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Access</a:t>
              </a:r>
              <a:endPara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62" name="Google Shape;762;p57"/>
          <p:cNvGrpSpPr/>
          <p:nvPr/>
        </p:nvGrpSpPr>
        <p:grpSpPr>
          <a:xfrm>
            <a:off x="2352404" y="5392037"/>
            <a:ext cx="597726" cy="382669"/>
            <a:chOff x="1752387" y="1852685"/>
            <a:chExt cx="1072463" cy="628445"/>
          </a:xfrm>
        </p:grpSpPr>
        <p:pic>
          <p:nvPicPr>
            <p:cNvPr id="763" name="Google Shape;763;p5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955800" y="1852685"/>
              <a:ext cx="869050" cy="62844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64" name="Google Shape;764;p5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752387" y="1963609"/>
              <a:ext cx="406826" cy="40682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58"/>
          <p:cNvSpPr txBox="1"/>
          <p:nvPr>
            <p:ph idx="11" type="ftr"/>
          </p:nvPr>
        </p:nvSpPr>
        <p:spPr>
          <a:xfrm>
            <a:off x="978635" y="64928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None/>
            </a:pPr>
            <a:r>
              <a:rPr b="0" i="0" lang="en-US"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Application Layer</a:t>
            </a:r>
            <a:endParaRPr/>
          </a:p>
        </p:txBody>
      </p:sp>
      <p:sp>
        <p:nvSpPr>
          <p:cNvPr id="771" name="Google Shape;771;p58"/>
          <p:cNvSpPr txBox="1"/>
          <p:nvPr>
            <p:ph type="title"/>
          </p:nvPr>
        </p:nvSpPr>
        <p:spPr>
          <a:xfrm>
            <a:off x="1955800" y="153988"/>
            <a:ext cx="7772400" cy="7731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</a:pPr>
            <a:r>
              <a:rPr b="1" lang="en-US">
                <a:latin typeface="Corbel"/>
                <a:ea typeface="Corbel"/>
                <a:cs typeface="Corbel"/>
                <a:sym typeface="Corbel"/>
              </a:rPr>
              <a:t>Cookies: keeping “state” (cont.)</a:t>
            </a:r>
            <a:endParaRPr b="1">
              <a:latin typeface="Corbel"/>
              <a:ea typeface="Corbel"/>
              <a:cs typeface="Corbel"/>
              <a:sym typeface="Corbel"/>
            </a:endParaRPr>
          </a:p>
        </p:txBody>
      </p:sp>
      <p:cxnSp>
        <p:nvCxnSpPr>
          <p:cNvPr id="772" name="Google Shape;772;p58"/>
          <p:cNvCxnSpPr/>
          <p:nvPr/>
        </p:nvCxnSpPr>
        <p:spPr>
          <a:xfrm>
            <a:off x="6945510" y="1880211"/>
            <a:ext cx="51459" cy="417482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dot"/>
            <a:round/>
            <a:headEnd len="sm" w="sm" type="none"/>
            <a:tailEnd len="med" w="med" type="triangle"/>
          </a:ln>
        </p:spPr>
      </p:cxnSp>
      <p:grpSp>
        <p:nvGrpSpPr>
          <p:cNvPr id="773" name="Google Shape;773;p58"/>
          <p:cNvGrpSpPr/>
          <p:nvPr/>
        </p:nvGrpSpPr>
        <p:grpSpPr>
          <a:xfrm>
            <a:off x="6645683" y="1195998"/>
            <a:ext cx="423863" cy="684213"/>
            <a:chOff x="4140" y="429"/>
            <a:chExt cx="1425" cy="2396"/>
          </a:xfrm>
        </p:grpSpPr>
        <p:sp>
          <p:nvSpPr>
            <p:cNvPr id="774" name="Google Shape;774;p58"/>
            <p:cNvSpPr/>
            <p:nvPr/>
          </p:nvSpPr>
          <p:spPr>
            <a:xfrm>
              <a:off x="5268" y="433"/>
              <a:ext cx="283" cy="2286"/>
            </a:xfrm>
            <a:custGeom>
              <a:rect b="b" l="l" r="r" t="t"/>
              <a:pathLst>
                <a:path extrusionOk="0" h="2742" w="354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75" name="Google Shape;775;p58"/>
            <p:cNvSpPr/>
            <p:nvPr/>
          </p:nvSpPr>
          <p:spPr>
            <a:xfrm>
              <a:off x="4204" y="429"/>
              <a:ext cx="1051" cy="2285"/>
            </a:xfrm>
            <a:prstGeom prst="rect">
              <a:avLst/>
            </a:pr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6" name="Google Shape;776;p58"/>
            <p:cNvSpPr/>
            <p:nvPr/>
          </p:nvSpPr>
          <p:spPr>
            <a:xfrm>
              <a:off x="5321" y="570"/>
              <a:ext cx="169" cy="2115"/>
            </a:xfrm>
            <a:custGeom>
              <a:rect b="b" l="l" r="r" t="t"/>
              <a:pathLst>
                <a:path extrusionOk="0" h="2537" w="211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77" name="Google Shape;777;p58"/>
            <p:cNvSpPr/>
            <p:nvPr/>
          </p:nvSpPr>
          <p:spPr>
            <a:xfrm>
              <a:off x="5284" y="1640"/>
              <a:ext cx="263" cy="189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78" name="Google Shape;778;p58"/>
            <p:cNvSpPr/>
            <p:nvPr/>
          </p:nvSpPr>
          <p:spPr>
            <a:xfrm>
              <a:off x="4209" y="690"/>
              <a:ext cx="598" cy="5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79" name="Google Shape;779;p58"/>
            <p:cNvGrpSpPr/>
            <p:nvPr/>
          </p:nvGrpSpPr>
          <p:grpSpPr>
            <a:xfrm>
              <a:off x="4748" y="668"/>
              <a:ext cx="582" cy="145"/>
              <a:chOff x="613" y="2568"/>
              <a:chExt cx="726" cy="139"/>
            </a:xfrm>
          </p:grpSpPr>
          <p:sp>
            <p:nvSpPr>
              <p:cNvPr id="780" name="Google Shape;780;p58"/>
              <p:cNvSpPr/>
              <p:nvPr/>
            </p:nvSpPr>
            <p:spPr>
              <a:xfrm>
                <a:off x="613" y="2568"/>
                <a:ext cx="726" cy="139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1" name="Google Shape;781;p58"/>
              <p:cNvSpPr/>
              <p:nvPr/>
            </p:nvSpPr>
            <p:spPr>
              <a:xfrm>
                <a:off x="627" y="2584"/>
                <a:ext cx="693" cy="107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782" name="Google Shape;782;p58"/>
            <p:cNvSpPr/>
            <p:nvPr/>
          </p:nvSpPr>
          <p:spPr>
            <a:xfrm>
              <a:off x="4225" y="1018"/>
              <a:ext cx="592" cy="5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83" name="Google Shape;783;p58"/>
            <p:cNvGrpSpPr/>
            <p:nvPr/>
          </p:nvGrpSpPr>
          <p:grpSpPr>
            <a:xfrm>
              <a:off x="4749" y="996"/>
              <a:ext cx="582" cy="133"/>
              <a:chOff x="616" y="2570"/>
              <a:chExt cx="726" cy="138"/>
            </a:xfrm>
          </p:grpSpPr>
          <p:sp>
            <p:nvSpPr>
              <p:cNvPr id="784" name="Google Shape;784;p58"/>
              <p:cNvSpPr/>
              <p:nvPr/>
            </p:nvSpPr>
            <p:spPr>
              <a:xfrm>
                <a:off x="616" y="2570"/>
                <a:ext cx="726" cy="138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5" name="Google Shape;785;p58"/>
              <p:cNvSpPr/>
              <p:nvPr/>
            </p:nvSpPr>
            <p:spPr>
              <a:xfrm>
                <a:off x="629" y="2587"/>
                <a:ext cx="693" cy="104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786" name="Google Shape;786;p58"/>
            <p:cNvSpPr/>
            <p:nvPr/>
          </p:nvSpPr>
          <p:spPr>
            <a:xfrm>
              <a:off x="4215" y="1357"/>
              <a:ext cx="598" cy="44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7" name="Google Shape;787;p58"/>
            <p:cNvSpPr/>
            <p:nvPr/>
          </p:nvSpPr>
          <p:spPr>
            <a:xfrm>
              <a:off x="4225" y="1658"/>
              <a:ext cx="598" cy="44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88" name="Google Shape;788;p58"/>
            <p:cNvGrpSpPr/>
            <p:nvPr/>
          </p:nvGrpSpPr>
          <p:grpSpPr>
            <a:xfrm>
              <a:off x="4733" y="1641"/>
              <a:ext cx="587" cy="139"/>
              <a:chOff x="611" y="2581"/>
              <a:chExt cx="731" cy="128"/>
            </a:xfrm>
          </p:grpSpPr>
          <p:sp>
            <p:nvSpPr>
              <p:cNvPr id="789" name="Google Shape;789;p58"/>
              <p:cNvSpPr/>
              <p:nvPr/>
            </p:nvSpPr>
            <p:spPr>
              <a:xfrm>
                <a:off x="611" y="2581"/>
                <a:ext cx="731" cy="128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0" name="Google Shape;790;p58"/>
              <p:cNvSpPr/>
              <p:nvPr/>
            </p:nvSpPr>
            <p:spPr>
              <a:xfrm>
                <a:off x="624" y="2586"/>
                <a:ext cx="698" cy="107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791" name="Google Shape;791;p58"/>
            <p:cNvSpPr/>
            <p:nvPr/>
          </p:nvSpPr>
          <p:spPr>
            <a:xfrm>
              <a:off x="5288" y="1354"/>
              <a:ext cx="263" cy="188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grpSp>
          <p:nvGrpSpPr>
            <p:cNvPr id="792" name="Google Shape;792;p58"/>
            <p:cNvGrpSpPr/>
            <p:nvPr/>
          </p:nvGrpSpPr>
          <p:grpSpPr>
            <a:xfrm>
              <a:off x="4737" y="1335"/>
              <a:ext cx="582" cy="139"/>
              <a:chOff x="612" y="2576"/>
              <a:chExt cx="725" cy="139"/>
            </a:xfrm>
          </p:grpSpPr>
          <p:sp>
            <p:nvSpPr>
              <p:cNvPr id="793" name="Google Shape;793;p58"/>
              <p:cNvSpPr/>
              <p:nvPr/>
            </p:nvSpPr>
            <p:spPr>
              <a:xfrm>
                <a:off x="612" y="2576"/>
                <a:ext cx="725" cy="139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4" name="Google Shape;794;p58"/>
              <p:cNvSpPr/>
              <p:nvPr/>
            </p:nvSpPr>
            <p:spPr>
              <a:xfrm>
                <a:off x="626" y="2587"/>
                <a:ext cx="691" cy="106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795" name="Google Shape;795;p58"/>
            <p:cNvSpPr/>
            <p:nvPr/>
          </p:nvSpPr>
          <p:spPr>
            <a:xfrm>
              <a:off x="5250" y="429"/>
              <a:ext cx="69" cy="2290"/>
            </a:xfrm>
            <a:prstGeom prst="rect">
              <a:avLst/>
            </a:prstGeom>
            <a:gradFill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6" name="Google Shape;796;p58"/>
            <p:cNvSpPr/>
            <p:nvPr/>
          </p:nvSpPr>
          <p:spPr>
            <a:xfrm>
              <a:off x="5312" y="1007"/>
              <a:ext cx="237" cy="213"/>
            </a:xfrm>
            <a:custGeom>
              <a:rect b="b" l="l" r="r" t="t"/>
              <a:pathLst>
                <a:path extrusionOk="0" h="256" w="29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97" name="Google Shape;797;p58"/>
            <p:cNvSpPr/>
            <p:nvPr/>
          </p:nvSpPr>
          <p:spPr>
            <a:xfrm>
              <a:off x="5315" y="680"/>
              <a:ext cx="244" cy="240"/>
            </a:xfrm>
            <a:custGeom>
              <a:rect b="b" l="l" r="r" t="t"/>
              <a:pathLst>
                <a:path extrusionOk="0" h="288" w="304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98" name="Google Shape;798;p58"/>
            <p:cNvSpPr/>
            <p:nvPr/>
          </p:nvSpPr>
          <p:spPr>
            <a:xfrm>
              <a:off x="5517" y="2614"/>
              <a:ext cx="48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9" name="Google Shape;799;p58"/>
            <p:cNvSpPr/>
            <p:nvPr/>
          </p:nvSpPr>
          <p:spPr>
            <a:xfrm>
              <a:off x="5302" y="2614"/>
              <a:ext cx="245" cy="200"/>
            </a:xfrm>
            <a:custGeom>
              <a:rect b="b" l="l" r="r" t="t"/>
              <a:pathLst>
                <a:path extrusionOk="0" h="240" w="306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00" name="Google Shape;800;p58"/>
            <p:cNvSpPr/>
            <p:nvPr/>
          </p:nvSpPr>
          <p:spPr>
            <a:xfrm>
              <a:off x="4140" y="2680"/>
              <a:ext cx="1201" cy="145"/>
            </a:xfrm>
            <a:prstGeom prst="roundRect">
              <a:avLst>
                <a:gd fmla="val 50000" name="adj"/>
              </a:avLst>
            </a:prstGeom>
            <a:solidFill>
              <a:srgbClr val="DDDDDD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1" name="Google Shape;801;p58"/>
            <p:cNvSpPr/>
            <p:nvPr/>
          </p:nvSpPr>
          <p:spPr>
            <a:xfrm>
              <a:off x="4204" y="2708"/>
              <a:ext cx="1073" cy="83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2" name="Google Shape;802;p58"/>
            <p:cNvSpPr/>
            <p:nvPr/>
          </p:nvSpPr>
          <p:spPr>
            <a:xfrm>
              <a:off x="4305" y="2380"/>
              <a:ext cx="160" cy="145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3" name="Google Shape;803;p58"/>
            <p:cNvSpPr/>
            <p:nvPr/>
          </p:nvSpPr>
          <p:spPr>
            <a:xfrm>
              <a:off x="4487" y="2386"/>
              <a:ext cx="160" cy="13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Noto Sans Symbols"/>
                <a:buNone/>
              </a:pPr>
              <a:r>
                <a:t/>
              </a:r>
              <a:endParaRPr b="0" i="0" sz="1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4" name="Google Shape;804;p58"/>
            <p:cNvSpPr/>
            <p:nvPr/>
          </p:nvSpPr>
          <p:spPr>
            <a:xfrm>
              <a:off x="4663" y="2380"/>
              <a:ext cx="155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5" name="Google Shape;805;p58"/>
            <p:cNvSpPr/>
            <p:nvPr/>
          </p:nvSpPr>
          <p:spPr>
            <a:xfrm>
              <a:off x="5063" y="1835"/>
              <a:ext cx="85" cy="762"/>
            </a:xfrm>
            <a:prstGeom prst="rect">
              <a:avLst/>
            </a:prstGeom>
            <a:solidFill>
              <a:srgbClr val="29292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06" name="Google Shape;806;p58"/>
          <p:cNvGrpSpPr/>
          <p:nvPr/>
        </p:nvGrpSpPr>
        <p:grpSpPr>
          <a:xfrm>
            <a:off x="2959288" y="1221213"/>
            <a:ext cx="698500" cy="709613"/>
            <a:chOff x="-44" y="1473"/>
            <a:chExt cx="981" cy="1105"/>
          </a:xfrm>
        </p:grpSpPr>
        <p:pic>
          <p:nvPicPr>
            <p:cNvPr descr="desktop_computer_stylized_medium" id="807" name="Google Shape;807;p5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08" name="Google Shape;808;p58"/>
            <p:cNvSpPr/>
            <p:nvPr/>
          </p:nvSpPr>
          <p:spPr>
            <a:xfrm flipH="1">
              <a:off x="374" y="1579"/>
              <a:ext cx="477" cy="506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</p:grpSp>
      <p:cxnSp>
        <p:nvCxnSpPr>
          <p:cNvPr id="809" name="Google Shape;809;p58"/>
          <p:cNvCxnSpPr/>
          <p:nvPr/>
        </p:nvCxnSpPr>
        <p:spPr>
          <a:xfrm>
            <a:off x="3271644" y="1963609"/>
            <a:ext cx="0" cy="4091422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dot"/>
            <a:round/>
            <a:headEnd len="sm" w="sm" type="none"/>
            <a:tailEnd len="med" w="med" type="triangle"/>
          </a:ln>
        </p:spPr>
      </p:cxnSp>
      <p:sp>
        <p:nvSpPr>
          <p:cNvPr id="810" name="Google Shape;810;p58"/>
          <p:cNvSpPr txBox="1"/>
          <p:nvPr/>
        </p:nvSpPr>
        <p:spPr>
          <a:xfrm>
            <a:off x="2987481" y="6097348"/>
            <a:ext cx="568325" cy="3000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time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1" name="Google Shape;811;p58"/>
          <p:cNvSpPr txBox="1"/>
          <p:nvPr/>
        </p:nvSpPr>
        <p:spPr>
          <a:xfrm>
            <a:off x="6707154" y="6097348"/>
            <a:ext cx="568325" cy="3000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time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2" name="Google Shape;812;p58"/>
          <p:cNvSpPr txBox="1"/>
          <p:nvPr/>
        </p:nvSpPr>
        <p:spPr>
          <a:xfrm>
            <a:off x="1456692" y="2441593"/>
            <a:ext cx="1613735" cy="5170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rgbClr val="3F6623"/>
                </a:solidFill>
                <a:latin typeface="Arial"/>
                <a:ea typeface="Arial"/>
                <a:cs typeface="Arial"/>
                <a:sym typeface="Arial"/>
              </a:rPr>
              <a:t>Amazon 1678</a:t>
            </a:r>
            <a:endParaRPr b="1" i="0" sz="16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r>
              <a:rPr b="1" i="0" lang="en-US" sz="16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ebay 8734</a:t>
            </a:r>
            <a:endParaRPr b="1" i="0" sz="14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13" name="Google Shape;813;p58"/>
          <p:cNvGrpSpPr/>
          <p:nvPr/>
        </p:nvGrpSpPr>
        <p:grpSpPr>
          <a:xfrm>
            <a:off x="1752388" y="1852686"/>
            <a:ext cx="862432" cy="517750"/>
            <a:chOff x="1752387" y="1852685"/>
            <a:chExt cx="1072463" cy="628445"/>
          </a:xfrm>
        </p:grpSpPr>
        <p:pic>
          <p:nvPicPr>
            <p:cNvPr id="814" name="Google Shape;814;p5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955800" y="1852685"/>
              <a:ext cx="869050" cy="62844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5" name="Google Shape;815;p5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752387" y="1963609"/>
              <a:ext cx="406826" cy="40682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16" name="Google Shape;816;p58"/>
          <p:cNvGrpSpPr/>
          <p:nvPr/>
        </p:nvGrpSpPr>
        <p:grpSpPr>
          <a:xfrm>
            <a:off x="10228721" y="2798448"/>
            <a:ext cx="1963279" cy="1305526"/>
            <a:chOff x="10228721" y="3104951"/>
            <a:chExt cx="1963279" cy="1305526"/>
          </a:xfrm>
        </p:grpSpPr>
        <p:pic>
          <p:nvPicPr>
            <p:cNvPr id="817" name="Google Shape;817;p58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0674186" y="3104951"/>
              <a:ext cx="941986" cy="94198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18" name="Google Shape;818;p58"/>
            <p:cNvSpPr txBox="1"/>
            <p:nvPr/>
          </p:nvSpPr>
          <p:spPr>
            <a:xfrm>
              <a:off x="10228721" y="4102741"/>
              <a:ext cx="1963279" cy="30773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Noto Sans Symbols"/>
                <a:buNone/>
              </a:pPr>
              <a:r>
                <a:rPr b="1" i="0" lang="en-US" sz="1600" u="none" cap="none" strike="noStrike">
                  <a:solidFill>
                    <a:srgbClr val="FF6600"/>
                  </a:solidFill>
                  <a:latin typeface="Arial"/>
                  <a:ea typeface="Arial"/>
                  <a:cs typeface="Arial"/>
                  <a:sym typeface="Arial"/>
                </a:rPr>
                <a:t>Amazon Server </a:t>
              </a:r>
              <a:endParaRPr b="1" i="0" sz="1400" u="none" cap="none" strike="noStrike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19" name="Google Shape;819;p58"/>
          <p:cNvGrpSpPr/>
          <p:nvPr/>
        </p:nvGrpSpPr>
        <p:grpSpPr>
          <a:xfrm>
            <a:off x="3384033" y="3273597"/>
            <a:ext cx="3561477" cy="1652293"/>
            <a:chOff x="3231634" y="3113518"/>
            <a:chExt cx="3561477" cy="1652293"/>
          </a:xfrm>
        </p:grpSpPr>
        <p:cxnSp>
          <p:nvCxnSpPr>
            <p:cNvPr id="820" name="Google Shape;820;p58"/>
            <p:cNvCxnSpPr/>
            <p:nvPr/>
          </p:nvCxnSpPr>
          <p:spPr>
            <a:xfrm flipH="1">
              <a:off x="3231634" y="3276210"/>
              <a:ext cx="3561477" cy="1489601"/>
            </a:xfrm>
            <a:prstGeom prst="straightConnector1">
              <a:avLst/>
            </a:prstGeom>
            <a:noFill/>
            <a:ln cap="flat" cmpd="sng" w="38100">
              <a:solidFill>
                <a:srgbClr val="0000FF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821" name="Google Shape;821;p58"/>
            <p:cNvSpPr txBox="1"/>
            <p:nvPr/>
          </p:nvSpPr>
          <p:spPr>
            <a:xfrm rot="-1260858">
              <a:off x="3543262" y="3532790"/>
              <a:ext cx="2438452" cy="53959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-342900" lvl="0" marL="34290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rPr b="0" i="0" lang="en-US" sz="1600" u="none" cap="none" strike="noStrike">
                  <a:solidFill>
                    <a:srgbClr val="CC0000"/>
                  </a:solidFill>
                  <a:latin typeface="Arial"/>
                  <a:ea typeface="Arial"/>
                  <a:cs typeface="Arial"/>
                  <a:sym typeface="Arial"/>
                </a:rPr>
                <a:t>Usual HTTP Response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342900" lvl="0" marL="34290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rPr b="0" i="0" lang="en-US" sz="1600" u="none" cap="none" strike="noStrike">
                  <a:solidFill>
                    <a:srgbClr val="3F6623"/>
                  </a:solidFill>
                  <a:latin typeface="Arial"/>
                  <a:ea typeface="Arial"/>
                  <a:cs typeface="Arial"/>
                  <a:sym typeface="Arial"/>
                </a:rPr>
                <a:t>Cookie 1678</a:t>
              </a:r>
              <a:endParaRPr b="0" i="0" sz="1100" u="none" cap="none" strike="noStrike">
                <a:solidFill>
                  <a:srgbClr val="3F662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22" name="Google Shape;822;p58"/>
          <p:cNvSpPr txBox="1"/>
          <p:nvPr/>
        </p:nvSpPr>
        <p:spPr>
          <a:xfrm>
            <a:off x="1564934" y="5158532"/>
            <a:ext cx="1728786" cy="5170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rgbClr val="3F6623"/>
                </a:solidFill>
                <a:latin typeface="Arial"/>
                <a:ea typeface="Arial"/>
                <a:cs typeface="Arial"/>
                <a:sym typeface="Arial"/>
              </a:rPr>
              <a:t>Amazon 1678</a:t>
            </a:r>
            <a:endParaRPr b="1" i="0" sz="16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r>
              <a:rPr b="1" i="0" lang="en-US" sz="16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ebay 8734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23" name="Google Shape;823;p58"/>
          <p:cNvGrpSpPr/>
          <p:nvPr/>
        </p:nvGrpSpPr>
        <p:grpSpPr>
          <a:xfrm>
            <a:off x="3271644" y="1766054"/>
            <a:ext cx="3673866" cy="1534048"/>
            <a:chOff x="3271644" y="1766054"/>
            <a:chExt cx="3673866" cy="1534048"/>
          </a:xfrm>
        </p:grpSpPr>
        <p:cxnSp>
          <p:nvCxnSpPr>
            <p:cNvPr id="824" name="Google Shape;824;p58"/>
            <p:cNvCxnSpPr/>
            <p:nvPr/>
          </p:nvCxnSpPr>
          <p:spPr>
            <a:xfrm>
              <a:off x="3271644" y="2228929"/>
              <a:ext cx="3673866" cy="1071173"/>
            </a:xfrm>
            <a:prstGeom prst="straightConnector1">
              <a:avLst/>
            </a:prstGeom>
            <a:noFill/>
            <a:ln cap="flat" cmpd="sng" w="38100">
              <a:solidFill>
                <a:srgbClr val="0000FF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825" name="Google Shape;825;p58"/>
            <p:cNvSpPr txBox="1"/>
            <p:nvPr/>
          </p:nvSpPr>
          <p:spPr>
            <a:xfrm rot="877584">
              <a:off x="3723617" y="2094486"/>
              <a:ext cx="2689919" cy="69066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-342900" lvl="0" marL="34290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rPr b="0" i="0" lang="en-US" sz="1600" u="none" cap="none" strike="noStrike">
                  <a:solidFill>
                    <a:srgbClr val="CC0000"/>
                  </a:solidFill>
                  <a:latin typeface="Arial"/>
                  <a:ea typeface="Arial"/>
                  <a:cs typeface="Arial"/>
                  <a:sym typeface="Arial"/>
                </a:rPr>
                <a:t>Usual HTTP Request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342900" lvl="0" marL="34290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n-US" sz="1600" u="none" cap="none" strike="noStrike">
                  <a:solidFill>
                    <a:srgbClr val="3F6623"/>
                  </a:solidFill>
                  <a:latin typeface="Arial"/>
                  <a:ea typeface="Arial"/>
                  <a:cs typeface="Arial"/>
                  <a:sym typeface="Arial"/>
                </a:rPr>
                <a:t>Cookie : 1678</a:t>
              </a:r>
              <a:endParaRPr b="0" i="0" sz="1100" u="none" cap="none" strike="noStrike">
                <a:solidFill>
                  <a:srgbClr val="3F6623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342900" lvl="0" marL="34290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826" name="Google Shape;826;p58"/>
          <p:cNvCxnSpPr/>
          <p:nvPr/>
        </p:nvCxnSpPr>
        <p:spPr>
          <a:xfrm>
            <a:off x="7075900" y="3300104"/>
            <a:ext cx="571885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27" name="Google Shape;827;p58"/>
          <p:cNvSpPr txBox="1"/>
          <p:nvPr/>
        </p:nvSpPr>
        <p:spPr>
          <a:xfrm>
            <a:off x="7647785" y="2915502"/>
            <a:ext cx="1017655" cy="83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3F6623"/>
                </a:solidFill>
                <a:latin typeface="Arial"/>
                <a:ea typeface="Arial"/>
                <a:cs typeface="Arial"/>
                <a:sym typeface="Arial"/>
              </a:rPr>
              <a:t>Cookie specific action</a:t>
            </a:r>
            <a:endParaRPr b="1" i="0" sz="14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r>
              <a:t/>
            </a:r>
            <a:endParaRPr b="1" i="0" sz="14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28" name="Google Shape;828;p58"/>
          <p:cNvGrpSpPr/>
          <p:nvPr/>
        </p:nvGrpSpPr>
        <p:grpSpPr>
          <a:xfrm>
            <a:off x="8478685" y="3070983"/>
            <a:ext cx="1917353" cy="411853"/>
            <a:chOff x="8478685" y="3635085"/>
            <a:chExt cx="1917353" cy="411853"/>
          </a:xfrm>
        </p:grpSpPr>
        <p:cxnSp>
          <p:nvCxnSpPr>
            <p:cNvPr id="829" name="Google Shape;829;p58"/>
            <p:cNvCxnSpPr/>
            <p:nvPr/>
          </p:nvCxnSpPr>
          <p:spPr>
            <a:xfrm>
              <a:off x="8478685" y="4046937"/>
              <a:ext cx="1917353" cy="1"/>
            </a:xfrm>
            <a:prstGeom prst="straightConnector1">
              <a:avLst/>
            </a:prstGeom>
            <a:noFill/>
            <a:ln cap="flat" cmpd="sng" w="38100">
              <a:solidFill>
                <a:srgbClr val="0000FF"/>
              </a:solidFill>
              <a:prstDash val="solid"/>
              <a:round/>
              <a:headEnd len="med" w="med" type="triangle"/>
              <a:tailEnd len="med" w="med" type="triangle"/>
            </a:ln>
          </p:spPr>
        </p:cxnSp>
        <p:sp>
          <p:nvSpPr>
            <p:cNvPr id="830" name="Google Shape;830;p58"/>
            <p:cNvSpPr txBox="1"/>
            <p:nvPr/>
          </p:nvSpPr>
          <p:spPr>
            <a:xfrm>
              <a:off x="8897098" y="3635085"/>
              <a:ext cx="1474940" cy="2538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1" i="0" lang="en-US" sz="12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Access</a:t>
              </a:r>
              <a:endPara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31" name="Google Shape;831;p58"/>
          <p:cNvGrpSpPr/>
          <p:nvPr/>
        </p:nvGrpSpPr>
        <p:grpSpPr>
          <a:xfrm>
            <a:off x="2315957" y="4734555"/>
            <a:ext cx="597726" cy="382669"/>
            <a:chOff x="1752387" y="1852685"/>
            <a:chExt cx="1072463" cy="628445"/>
          </a:xfrm>
        </p:grpSpPr>
        <p:pic>
          <p:nvPicPr>
            <p:cNvPr id="832" name="Google Shape;832;p5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955800" y="1852685"/>
              <a:ext cx="869050" cy="62844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33" name="Google Shape;833;p5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752387" y="1963609"/>
              <a:ext cx="406826" cy="40682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34" name="Google Shape;834;p58"/>
          <p:cNvSpPr/>
          <p:nvPr/>
        </p:nvSpPr>
        <p:spPr>
          <a:xfrm>
            <a:off x="8229679" y="1186813"/>
            <a:ext cx="3386493" cy="46935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One week later</a:t>
            </a:r>
            <a:endParaRPr b="0" i="0" sz="2800" u="none" cap="none" strike="noStrike">
              <a:solidFill>
                <a:srgbClr val="CC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3"/>
          <p:cNvSpPr txBox="1"/>
          <p:nvPr>
            <p:ph type="title"/>
          </p:nvPr>
        </p:nvSpPr>
        <p:spPr>
          <a:xfrm>
            <a:off x="1484310" y="0"/>
            <a:ext cx="10018713" cy="114337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b="1" lang="en-US"/>
              <a:t>Network Models</a:t>
            </a:r>
            <a:endParaRPr/>
          </a:p>
        </p:txBody>
      </p:sp>
      <p:sp>
        <p:nvSpPr>
          <p:cNvPr id="182" name="Google Shape;182;p23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Application Layer</a:t>
            </a:r>
            <a:endParaRPr/>
          </a:p>
        </p:txBody>
      </p:sp>
      <p:sp>
        <p:nvSpPr>
          <p:cNvPr id="183" name="Google Shape;183;p23"/>
          <p:cNvSpPr txBox="1"/>
          <p:nvPr>
            <p:ph idx="12" type="sldNum"/>
          </p:nvPr>
        </p:nvSpPr>
        <p:spPr>
          <a:xfrm>
            <a:off x="10951856" y="5867131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-US"/>
              <a:t>2-</a:t>
            </a: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84" name="Google Shape;184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14170" y="1528370"/>
            <a:ext cx="3194229" cy="53183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45498" y="1510109"/>
            <a:ext cx="3257525" cy="5228488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3"/>
          <p:cNvSpPr/>
          <p:nvPr/>
        </p:nvSpPr>
        <p:spPr>
          <a:xfrm>
            <a:off x="4699259" y="1944177"/>
            <a:ext cx="389604" cy="1303610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3810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23"/>
          <p:cNvSpPr/>
          <p:nvPr/>
        </p:nvSpPr>
        <p:spPr>
          <a:xfrm>
            <a:off x="4766990" y="5577977"/>
            <a:ext cx="547849" cy="1197535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3810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23"/>
          <p:cNvSpPr/>
          <p:nvPr/>
        </p:nvSpPr>
        <p:spPr>
          <a:xfrm>
            <a:off x="5490602" y="2595983"/>
            <a:ext cx="2751519" cy="45719"/>
          </a:xfrm>
          <a:prstGeom prst="rightArrow">
            <a:avLst>
              <a:gd fmla="val 50000" name="adj1"/>
              <a:gd fmla="val 50000" name="adj2"/>
            </a:avLst>
          </a:prstGeom>
          <a:noFill/>
          <a:ln cap="flat" cmpd="sng" w="3810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4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89" name="Google Shape;189;p23"/>
          <p:cNvSpPr/>
          <p:nvPr/>
        </p:nvSpPr>
        <p:spPr>
          <a:xfrm flipH="1" rot="10800000">
            <a:off x="5490602" y="6176745"/>
            <a:ext cx="2055140" cy="45719"/>
          </a:xfrm>
          <a:prstGeom prst="rightArrow">
            <a:avLst>
              <a:gd fmla="val 50000" name="adj1"/>
              <a:gd fmla="val 50000" name="adj2"/>
            </a:avLst>
          </a:prstGeom>
          <a:noFill/>
          <a:ln cap="flat" cmpd="sng" w="3810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4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90" name="Google Shape;190;p23"/>
          <p:cNvGrpSpPr/>
          <p:nvPr/>
        </p:nvGrpSpPr>
        <p:grpSpPr>
          <a:xfrm>
            <a:off x="4846583" y="1510109"/>
            <a:ext cx="3327156" cy="5336653"/>
            <a:chOff x="3199598" y="1730653"/>
            <a:chExt cx="2495367" cy="5127347"/>
          </a:xfrm>
        </p:grpSpPr>
        <p:pic>
          <p:nvPicPr>
            <p:cNvPr id="191" name="Google Shape;191;p2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3199598" y="1730653"/>
              <a:ext cx="2495367" cy="512734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2" name="Google Shape;192;p23"/>
            <p:cNvSpPr txBox="1"/>
            <p:nvPr/>
          </p:nvSpPr>
          <p:spPr>
            <a:xfrm>
              <a:off x="4933743" y="2989313"/>
              <a:ext cx="584407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US" sz="1200" u="none" cap="none" strike="noStrike">
                  <a:solidFill>
                    <a:srgbClr val="FD8008"/>
                  </a:solidFill>
                  <a:latin typeface="Arial"/>
                  <a:ea typeface="Arial"/>
                  <a:cs typeface="Arial"/>
                  <a:sym typeface="Arial"/>
                </a:rPr>
                <a:t>Data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93;p23"/>
            <p:cNvSpPr txBox="1"/>
            <p:nvPr/>
          </p:nvSpPr>
          <p:spPr>
            <a:xfrm>
              <a:off x="3708735" y="4124352"/>
              <a:ext cx="1618357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rgbClr val="7F7F7F"/>
                  </a:solidFill>
                  <a:latin typeface="Arial"/>
                  <a:ea typeface="Arial"/>
                  <a:cs typeface="Arial"/>
                  <a:sym typeface="Arial"/>
                </a:rPr>
                <a:t>Port Numbers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4" name="Google Shape;194;p23"/>
          <p:cNvSpPr/>
          <p:nvPr/>
        </p:nvSpPr>
        <p:spPr>
          <a:xfrm>
            <a:off x="5088863" y="1938789"/>
            <a:ext cx="2849122" cy="1111978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23"/>
          <p:cNvSpPr txBox="1"/>
          <p:nvPr/>
        </p:nvSpPr>
        <p:spPr>
          <a:xfrm>
            <a:off x="2585527" y="6294412"/>
            <a:ext cx="1441581" cy="338554"/>
          </a:xfrm>
          <a:prstGeom prst="rect">
            <a:avLst/>
          </a:prstGeom>
          <a:solidFill>
            <a:srgbClr val="EA756D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Physical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23"/>
          <p:cNvSpPr txBox="1"/>
          <p:nvPr/>
        </p:nvSpPr>
        <p:spPr>
          <a:xfrm>
            <a:off x="2486872" y="5712018"/>
            <a:ext cx="1441581" cy="338554"/>
          </a:xfrm>
          <a:prstGeom prst="rect">
            <a:avLst/>
          </a:prstGeom>
          <a:solidFill>
            <a:srgbClr val="EA756D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Data Link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9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p59"/>
          <p:cNvSpPr txBox="1"/>
          <p:nvPr>
            <p:ph type="title"/>
          </p:nvPr>
        </p:nvSpPr>
        <p:spPr>
          <a:xfrm>
            <a:off x="1897063" y="207963"/>
            <a:ext cx="7772400" cy="9255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</a:pPr>
            <a:r>
              <a:rPr b="1" lang="en-US"/>
              <a:t>Cookies (continued)</a:t>
            </a:r>
            <a:endParaRPr/>
          </a:p>
        </p:txBody>
      </p:sp>
      <p:sp>
        <p:nvSpPr>
          <p:cNvPr id="841" name="Google Shape;841;p59"/>
          <p:cNvSpPr txBox="1"/>
          <p:nvPr>
            <p:ph idx="1" type="body"/>
          </p:nvPr>
        </p:nvSpPr>
        <p:spPr>
          <a:xfrm>
            <a:off x="1463513" y="1231413"/>
            <a:ext cx="3810000" cy="264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285750" lvl="0" marL="285750" rt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3480"/>
              <a:buFont typeface="Noto Sans Symbols"/>
              <a:buNone/>
            </a:pPr>
            <a:r>
              <a:rPr b="1" i="1" lang="en-US" sz="2400">
                <a:solidFill>
                  <a:srgbClr val="0070C0"/>
                </a:solidFill>
              </a:rPr>
              <a:t>What cookies can be used for:</a:t>
            </a:r>
            <a:endParaRPr/>
          </a:p>
          <a:p>
            <a:pPr indent="-285750" lvl="0" marL="285750" rtl="0" algn="l">
              <a:lnSpc>
                <a:spcPct val="75000"/>
              </a:lnSpc>
              <a:spcBef>
                <a:spcPts val="1040"/>
              </a:spcBef>
              <a:spcAft>
                <a:spcPts val="0"/>
              </a:spcAft>
              <a:buSzPts val="3190"/>
              <a:buChar char="•"/>
            </a:pPr>
            <a:r>
              <a:rPr lang="en-US" sz="2200"/>
              <a:t>Authorization</a:t>
            </a:r>
            <a:endParaRPr sz="2200"/>
          </a:p>
          <a:p>
            <a:pPr indent="-285750" lvl="0" marL="285750" rtl="0" algn="l">
              <a:lnSpc>
                <a:spcPct val="75000"/>
              </a:lnSpc>
              <a:spcBef>
                <a:spcPts val="1040"/>
              </a:spcBef>
              <a:spcAft>
                <a:spcPts val="0"/>
              </a:spcAft>
              <a:buSzPts val="3190"/>
              <a:buChar char="•"/>
            </a:pPr>
            <a:r>
              <a:rPr lang="en-US" sz="2200"/>
              <a:t>Shopping carts</a:t>
            </a:r>
            <a:endParaRPr/>
          </a:p>
          <a:p>
            <a:pPr indent="-285750" lvl="0" marL="285750" rtl="0" algn="l">
              <a:lnSpc>
                <a:spcPct val="75000"/>
              </a:lnSpc>
              <a:spcBef>
                <a:spcPts val="1040"/>
              </a:spcBef>
              <a:spcAft>
                <a:spcPts val="0"/>
              </a:spcAft>
              <a:buSzPts val="3190"/>
              <a:buChar char="•"/>
            </a:pPr>
            <a:r>
              <a:rPr lang="en-US" sz="2200"/>
              <a:t>Recommendations</a:t>
            </a:r>
            <a:endParaRPr sz="2200"/>
          </a:p>
          <a:p>
            <a:pPr indent="-285750" lvl="0" marL="285750" rtl="0" algn="l">
              <a:lnSpc>
                <a:spcPct val="75000"/>
              </a:lnSpc>
              <a:spcBef>
                <a:spcPts val="1040"/>
              </a:spcBef>
              <a:spcAft>
                <a:spcPts val="0"/>
              </a:spcAft>
              <a:buSzPts val="3190"/>
              <a:buChar char="•"/>
            </a:pPr>
            <a:r>
              <a:rPr lang="en-US" sz="2200"/>
              <a:t>User session state (Web email)</a:t>
            </a:r>
            <a:endParaRPr/>
          </a:p>
        </p:txBody>
      </p:sp>
      <p:sp>
        <p:nvSpPr>
          <p:cNvPr id="842" name="Google Shape;842;p59"/>
          <p:cNvSpPr/>
          <p:nvPr/>
        </p:nvSpPr>
        <p:spPr>
          <a:xfrm>
            <a:off x="5859475" y="1309764"/>
            <a:ext cx="3810000" cy="2065200"/>
          </a:xfrm>
          <a:prstGeom prst="rect">
            <a:avLst/>
          </a:prstGeom>
          <a:noFill/>
          <a:ln cap="flat" cmpd="sng" w="19050">
            <a:solidFill>
              <a:srgbClr val="00009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40"/>
              <a:buFont typeface="Arial"/>
              <a:buNone/>
            </a:pPr>
            <a:r>
              <a:rPr b="1" i="1" lang="en-US" sz="2400" u="none" cap="none" strike="noStrike">
                <a:solidFill>
                  <a:srgbClr val="0070C0"/>
                </a:solidFill>
                <a:latin typeface="Corbel"/>
                <a:ea typeface="Corbel"/>
                <a:cs typeface="Corbel"/>
                <a:sym typeface="Corbel"/>
              </a:rPr>
              <a:t>Cookies and privacy: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440"/>
              </a:spcBef>
              <a:spcAft>
                <a:spcPts val="0"/>
              </a:spcAft>
              <a:buClr>
                <a:srgbClr val="000099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Cookies permit sites to learn a lot about you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440"/>
              </a:spcBef>
              <a:spcAft>
                <a:spcPts val="0"/>
              </a:spcAft>
              <a:buClr>
                <a:srgbClr val="000099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You may supply name and email to sites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3" name="Google Shape;843;p59"/>
          <p:cNvSpPr txBox="1"/>
          <p:nvPr/>
        </p:nvSpPr>
        <p:spPr>
          <a:xfrm>
            <a:off x="8382013" y="1183889"/>
            <a:ext cx="1135200" cy="461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Noto Sans Symbols"/>
              <a:buNone/>
            </a:pPr>
            <a:r>
              <a:rPr b="0" i="0" lang="en-US" sz="2400" u="none" cap="none" strike="noStrike">
                <a:solidFill>
                  <a:srgbClr val="000099"/>
                </a:solidFill>
                <a:latin typeface="Gill Sans"/>
                <a:ea typeface="Gill Sans"/>
                <a:cs typeface="Gill Sans"/>
                <a:sym typeface="Gill Sans"/>
              </a:rPr>
              <a:t>aside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4" name="Google Shape;844;p59"/>
          <p:cNvSpPr/>
          <p:nvPr/>
        </p:nvSpPr>
        <p:spPr>
          <a:xfrm>
            <a:off x="1138350" y="3822375"/>
            <a:ext cx="4369800" cy="2483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40"/>
              <a:buFont typeface="Arial"/>
              <a:buNone/>
            </a:pPr>
            <a:r>
              <a:rPr b="1" i="1" lang="en-US" sz="2400" u="none" cap="none" strike="noStrike">
                <a:solidFill>
                  <a:srgbClr val="0070C0"/>
                </a:solidFill>
                <a:latin typeface="Corbel"/>
                <a:ea typeface="Corbel"/>
                <a:cs typeface="Corbel"/>
                <a:sym typeface="Corbel"/>
              </a:rPr>
              <a:t>How to keep “state”: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440"/>
              </a:spcBef>
              <a:spcAft>
                <a:spcPts val="0"/>
              </a:spcAft>
              <a:buClr>
                <a:srgbClr val="000099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Protocol endpoints: maintain state at sender/receiver over multiple transactions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440"/>
              </a:spcBef>
              <a:spcAft>
                <a:spcPts val="0"/>
              </a:spcAft>
              <a:buClr>
                <a:srgbClr val="000099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Cookies: http messages carry state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45" name="Google Shape;845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72563" y="1645601"/>
            <a:ext cx="3019425" cy="160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6" name="Google Shape;846;p5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53300" y="3538512"/>
            <a:ext cx="6438699" cy="33194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0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p60"/>
          <p:cNvSpPr txBox="1"/>
          <p:nvPr>
            <p:ph type="ctrTitle"/>
          </p:nvPr>
        </p:nvSpPr>
        <p:spPr>
          <a:xfrm>
            <a:off x="1449977" y="1380068"/>
            <a:ext cx="10053046" cy="261619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orbel"/>
              <a:buNone/>
            </a:pPr>
            <a:r>
              <a:rPr lang="en-US"/>
              <a:t>Web Cache or Proxy Server</a:t>
            </a:r>
            <a:endParaRPr/>
          </a:p>
        </p:txBody>
      </p:sp>
      <p:sp>
        <p:nvSpPr>
          <p:cNvPr id="852" name="Google Shape;852;p60"/>
          <p:cNvSpPr txBox="1"/>
          <p:nvPr/>
        </p:nvSpPr>
        <p:spPr>
          <a:xfrm>
            <a:off x="6345250" y="4202700"/>
            <a:ext cx="3000000" cy="14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33"/>
              <a:buFont typeface="Arial"/>
              <a:buNone/>
            </a:pPr>
            <a:r>
              <a:rPr b="1" i="0" lang="en-US" sz="4033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Part 5</a:t>
            </a:r>
            <a:br>
              <a:rPr b="1" i="0" lang="en-US" sz="4033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</a:br>
            <a:r>
              <a:rPr b="1" i="0" lang="en-US" sz="4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 </a:t>
            </a:r>
            <a:endParaRPr b="0" i="0" sz="40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  <p:transition spd="slow">
    <p:push/>
  </p:transition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6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p61"/>
          <p:cNvSpPr txBox="1"/>
          <p:nvPr>
            <p:ph type="title"/>
          </p:nvPr>
        </p:nvSpPr>
        <p:spPr>
          <a:xfrm>
            <a:off x="1484311" y="685801"/>
            <a:ext cx="10018713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None/>
            </a:pPr>
            <a:r>
              <a:rPr b="1" lang="en-US"/>
              <a:t>Objectives - Part 5</a:t>
            </a:r>
            <a:endParaRPr/>
          </a:p>
        </p:txBody>
      </p:sp>
      <p:sp>
        <p:nvSpPr>
          <p:cNvPr id="858" name="Google Shape;858;p61"/>
          <p:cNvSpPr txBox="1"/>
          <p:nvPr>
            <p:ph idx="1" type="body"/>
          </p:nvPr>
        </p:nvSpPr>
        <p:spPr>
          <a:xfrm>
            <a:off x="1738310" y="1803402"/>
            <a:ext cx="10018713" cy="43814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-394335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78378"/>
              <a:buChar char="•"/>
            </a:pPr>
            <a:r>
              <a:rPr lang="en-US" sz="3600"/>
              <a:t>What is a Web Cache (Proxy Servers)?</a:t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78378"/>
              <a:buNone/>
            </a:pPr>
            <a:r>
              <a:t/>
            </a:r>
            <a:endParaRPr sz="3600"/>
          </a:p>
          <a:p>
            <a:pPr indent="-394335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78378"/>
              <a:buChar char="•"/>
            </a:pPr>
            <a:r>
              <a:rPr lang="en-US" sz="3600"/>
              <a:t>Advantages of Web Cache</a:t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78378"/>
              <a:buNone/>
            </a:pPr>
            <a:r>
              <a:t/>
            </a:r>
            <a:endParaRPr sz="3600"/>
          </a:p>
          <a:p>
            <a:pPr indent="-394335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78378"/>
              <a:buChar char="•"/>
            </a:pPr>
            <a:r>
              <a:rPr lang="en-US" sz="3600"/>
              <a:t>Web Caching Example</a:t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78378"/>
              <a:buNone/>
            </a:pPr>
            <a:r>
              <a:t/>
            </a:r>
            <a:endParaRPr sz="3600"/>
          </a:p>
          <a:p>
            <a:pPr indent="-394335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78378"/>
              <a:buChar char="•"/>
            </a:pPr>
            <a:r>
              <a:rPr lang="en-US" sz="3600"/>
              <a:t>Problems of Web Caching</a:t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78378"/>
              <a:buNone/>
            </a:pPr>
            <a:r>
              <a:t/>
            </a:r>
            <a:endParaRPr sz="3600"/>
          </a:p>
          <a:p>
            <a:pPr indent="-394335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78378"/>
              <a:buChar char="•"/>
            </a:pPr>
            <a:r>
              <a:rPr lang="en-US" sz="3600"/>
              <a:t>Conditional-GET</a:t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117567"/>
              <a:buNone/>
            </a:pPr>
            <a:r>
              <a:t/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117567"/>
              <a:buNone/>
            </a:pPr>
            <a:r>
              <a:t/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117567"/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8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8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8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4" name="Google Shape;864;p62"/>
          <p:cNvGrpSpPr/>
          <p:nvPr/>
        </p:nvGrpSpPr>
        <p:grpSpPr>
          <a:xfrm>
            <a:off x="5551489" y="2695575"/>
            <a:ext cx="687387" cy="763588"/>
            <a:chOff x="-44" y="1473"/>
            <a:chExt cx="981" cy="1105"/>
          </a:xfrm>
        </p:grpSpPr>
        <p:pic>
          <p:nvPicPr>
            <p:cNvPr descr="desktop_computer_stylized_medium" id="865" name="Google Shape;865;p6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66" name="Google Shape;866;p62"/>
            <p:cNvSpPr/>
            <p:nvPr/>
          </p:nvSpPr>
          <p:spPr>
            <a:xfrm flipH="1">
              <a:off x="374" y="1579"/>
              <a:ext cx="477" cy="506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</p:grpSp>
      <p:grpSp>
        <p:nvGrpSpPr>
          <p:cNvPr id="867" name="Google Shape;867;p62"/>
          <p:cNvGrpSpPr/>
          <p:nvPr/>
        </p:nvGrpSpPr>
        <p:grpSpPr>
          <a:xfrm>
            <a:off x="5616575" y="4568825"/>
            <a:ext cx="687388" cy="763588"/>
            <a:chOff x="-44" y="1473"/>
            <a:chExt cx="981" cy="1105"/>
          </a:xfrm>
        </p:grpSpPr>
        <p:pic>
          <p:nvPicPr>
            <p:cNvPr descr="desktop_computer_stylized_medium" id="868" name="Google Shape;868;p6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69" name="Google Shape;869;p62"/>
            <p:cNvSpPr/>
            <p:nvPr/>
          </p:nvSpPr>
          <p:spPr>
            <a:xfrm flipH="1">
              <a:off x="374" y="1579"/>
              <a:ext cx="477" cy="506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</p:grpSp>
      <p:grpSp>
        <p:nvGrpSpPr>
          <p:cNvPr id="870" name="Google Shape;870;p62"/>
          <p:cNvGrpSpPr/>
          <p:nvPr/>
        </p:nvGrpSpPr>
        <p:grpSpPr>
          <a:xfrm>
            <a:off x="7754938" y="3457576"/>
            <a:ext cx="400050" cy="715963"/>
            <a:chOff x="4140" y="429"/>
            <a:chExt cx="1425" cy="2396"/>
          </a:xfrm>
        </p:grpSpPr>
        <p:sp>
          <p:nvSpPr>
            <p:cNvPr id="871" name="Google Shape;871;p62"/>
            <p:cNvSpPr/>
            <p:nvPr/>
          </p:nvSpPr>
          <p:spPr>
            <a:xfrm>
              <a:off x="5268" y="433"/>
              <a:ext cx="283" cy="2286"/>
            </a:xfrm>
            <a:custGeom>
              <a:rect b="b" l="l" r="r" t="t"/>
              <a:pathLst>
                <a:path extrusionOk="0" h="2742" w="354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72" name="Google Shape;872;p62"/>
            <p:cNvSpPr/>
            <p:nvPr/>
          </p:nvSpPr>
          <p:spPr>
            <a:xfrm>
              <a:off x="4208" y="429"/>
              <a:ext cx="1046" cy="2284"/>
            </a:xfrm>
            <a:prstGeom prst="rect">
              <a:avLst/>
            </a:pr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3" name="Google Shape;873;p62"/>
            <p:cNvSpPr/>
            <p:nvPr/>
          </p:nvSpPr>
          <p:spPr>
            <a:xfrm>
              <a:off x="5321" y="570"/>
              <a:ext cx="169" cy="2115"/>
            </a:xfrm>
            <a:custGeom>
              <a:rect b="b" l="l" r="r" t="t"/>
              <a:pathLst>
                <a:path extrusionOk="0" h="2537" w="211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74" name="Google Shape;874;p62"/>
            <p:cNvSpPr/>
            <p:nvPr/>
          </p:nvSpPr>
          <p:spPr>
            <a:xfrm>
              <a:off x="5284" y="1640"/>
              <a:ext cx="263" cy="189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75" name="Google Shape;875;p62"/>
            <p:cNvSpPr/>
            <p:nvPr/>
          </p:nvSpPr>
          <p:spPr>
            <a:xfrm>
              <a:off x="4214" y="695"/>
              <a:ext cx="594" cy="48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876" name="Google Shape;876;p62"/>
            <p:cNvGrpSpPr/>
            <p:nvPr/>
          </p:nvGrpSpPr>
          <p:grpSpPr>
            <a:xfrm>
              <a:off x="4751" y="668"/>
              <a:ext cx="577" cy="144"/>
              <a:chOff x="616" y="2568"/>
              <a:chExt cx="720" cy="138"/>
            </a:xfrm>
          </p:grpSpPr>
          <p:sp>
            <p:nvSpPr>
              <p:cNvPr id="877" name="Google Shape;877;p62"/>
              <p:cNvSpPr/>
              <p:nvPr/>
            </p:nvSpPr>
            <p:spPr>
              <a:xfrm>
                <a:off x="616" y="2568"/>
                <a:ext cx="720" cy="138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8" name="Google Shape;878;p62"/>
              <p:cNvSpPr/>
              <p:nvPr/>
            </p:nvSpPr>
            <p:spPr>
              <a:xfrm>
                <a:off x="630" y="2583"/>
                <a:ext cx="670" cy="107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879" name="Google Shape;879;p62"/>
            <p:cNvSpPr/>
            <p:nvPr/>
          </p:nvSpPr>
          <p:spPr>
            <a:xfrm>
              <a:off x="4225" y="1019"/>
              <a:ext cx="594" cy="48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880" name="Google Shape;880;p62"/>
            <p:cNvGrpSpPr/>
            <p:nvPr/>
          </p:nvGrpSpPr>
          <p:grpSpPr>
            <a:xfrm>
              <a:off x="4745" y="992"/>
              <a:ext cx="583" cy="138"/>
              <a:chOff x="612" y="2566"/>
              <a:chExt cx="727" cy="143"/>
            </a:xfrm>
          </p:grpSpPr>
          <p:sp>
            <p:nvSpPr>
              <p:cNvPr id="881" name="Google Shape;881;p62"/>
              <p:cNvSpPr/>
              <p:nvPr/>
            </p:nvSpPr>
            <p:spPr>
              <a:xfrm>
                <a:off x="612" y="2566"/>
                <a:ext cx="727" cy="143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2" name="Google Shape;882;p62"/>
              <p:cNvSpPr/>
              <p:nvPr/>
            </p:nvSpPr>
            <p:spPr>
              <a:xfrm>
                <a:off x="626" y="2583"/>
                <a:ext cx="692" cy="110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883" name="Google Shape;883;p62"/>
            <p:cNvSpPr/>
            <p:nvPr/>
          </p:nvSpPr>
          <p:spPr>
            <a:xfrm>
              <a:off x="4219" y="1359"/>
              <a:ext cx="594" cy="48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4" name="Google Shape;884;p62"/>
            <p:cNvSpPr/>
            <p:nvPr/>
          </p:nvSpPr>
          <p:spPr>
            <a:xfrm>
              <a:off x="4230" y="1656"/>
              <a:ext cx="594" cy="48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885" name="Google Shape;885;p62"/>
            <p:cNvGrpSpPr/>
            <p:nvPr/>
          </p:nvGrpSpPr>
          <p:grpSpPr>
            <a:xfrm>
              <a:off x="4733" y="1629"/>
              <a:ext cx="583" cy="149"/>
              <a:chOff x="612" y="2570"/>
              <a:chExt cx="726" cy="137"/>
            </a:xfrm>
          </p:grpSpPr>
          <p:sp>
            <p:nvSpPr>
              <p:cNvPr id="886" name="Google Shape;886;p62"/>
              <p:cNvSpPr/>
              <p:nvPr/>
            </p:nvSpPr>
            <p:spPr>
              <a:xfrm>
                <a:off x="612" y="2570"/>
                <a:ext cx="726" cy="137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7" name="Google Shape;887;p62"/>
              <p:cNvSpPr/>
              <p:nvPr/>
            </p:nvSpPr>
            <p:spPr>
              <a:xfrm>
                <a:off x="627" y="2585"/>
                <a:ext cx="690" cy="108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888" name="Google Shape;888;p62"/>
            <p:cNvSpPr/>
            <p:nvPr/>
          </p:nvSpPr>
          <p:spPr>
            <a:xfrm>
              <a:off x="5288" y="1354"/>
              <a:ext cx="263" cy="188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grpSp>
          <p:nvGrpSpPr>
            <p:cNvPr id="889" name="Google Shape;889;p62"/>
            <p:cNvGrpSpPr/>
            <p:nvPr/>
          </p:nvGrpSpPr>
          <p:grpSpPr>
            <a:xfrm>
              <a:off x="4740" y="1327"/>
              <a:ext cx="583" cy="138"/>
              <a:chOff x="615" y="2568"/>
              <a:chExt cx="726" cy="138"/>
            </a:xfrm>
          </p:grpSpPr>
          <p:sp>
            <p:nvSpPr>
              <p:cNvPr id="890" name="Google Shape;890;p62"/>
              <p:cNvSpPr/>
              <p:nvPr/>
            </p:nvSpPr>
            <p:spPr>
              <a:xfrm>
                <a:off x="615" y="2568"/>
                <a:ext cx="726" cy="138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1" name="Google Shape;891;p62"/>
              <p:cNvSpPr/>
              <p:nvPr/>
            </p:nvSpPr>
            <p:spPr>
              <a:xfrm>
                <a:off x="629" y="2584"/>
                <a:ext cx="690" cy="106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892" name="Google Shape;892;p62"/>
            <p:cNvSpPr/>
            <p:nvPr/>
          </p:nvSpPr>
          <p:spPr>
            <a:xfrm>
              <a:off x="5248" y="429"/>
              <a:ext cx="68" cy="2290"/>
            </a:xfrm>
            <a:prstGeom prst="rect">
              <a:avLst/>
            </a:prstGeom>
            <a:gradFill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3" name="Google Shape;893;p62"/>
            <p:cNvSpPr/>
            <p:nvPr/>
          </p:nvSpPr>
          <p:spPr>
            <a:xfrm>
              <a:off x="5312" y="1007"/>
              <a:ext cx="237" cy="213"/>
            </a:xfrm>
            <a:custGeom>
              <a:rect b="b" l="l" r="r" t="t"/>
              <a:pathLst>
                <a:path extrusionOk="0" h="256" w="29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94" name="Google Shape;894;p62"/>
            <p:cNvSpPr/>
            <p:nvPr/>
          </p:nvSpPr>
          <p:spPr>
            <a:xfrm>
              <a:off x="5315" y="680"/>
              <a:ext cx="244" cy="240"/>
            </a:xfrm>
            <a:custGeom>
              <a:rect b="b" l="l" r="r" t="t"/>
              <a:pathLst>
                <a:path extrusionOk="0" h="288" w="304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95" name="Google Shape;895;p62"/>
            <p:cNvSpPr/>
            <p:nvPr/>
          </p:nvSpPr>
          <p:spPr>
            <a:xfrm>
              <a:off x="5520" y="2612"/>
              <a:ext cx="45" cy="96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6" name="Google Shape;896;p62"/>
            <p:cNvSpPr/>
            <p:nvPr/>
          </p:nvSpPr>
          <p:spPr>
            <a:xfrm>
              <a:off x="5302" y="2614"/>
              <a:ext cx="245" cy="200"/>
            </a:xfrm>
            <a:custGeom>
              <a:rect b="b" l="l" r="r" t="t"/>
              <a:pathLst>
                <a:path extrusionOk="0" h="240" w="306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97" name="Google Shape;897;p62"/>
            <p:cNvSpPr/>
            <p:nvPr/>
          </p:nvSpPr>
          <p:spPr>
            <a:xfrm>
              <a:off x="4140" y="2676"/>
              <a:ext cx="1199" cy="149"/>
            </a:xfrm>
            <a:prstGeom prst="roundRect">
              <a:avLst>
                <a:gd fmla="val 50000" name="adj"/>
              </a:avLst>
            </a:prstGeom>
            <a:solidFill>
              <a:srgbClr val="DDDDDD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8" name="Google Shape;898;p62"/>
            <p:cNvSpPr/>
            <p:nvPr/>
          </p:nvSpPr>
          <p:spPr>
            <a:xfrm>
              <a:off x="4208" y="2713"/>
              <a:ext cx="1069" cy="8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9" name="Google Shape;899;p62"/>
            <p:cNvSpPr/>
            <p:nvPr/>
          </p:nvSpPr>
          <p:spPr>
            <a:xfrm>
              <a:off x="4310" y="2384"/>
              <a:ext cx="158" cy="143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0" name="Google Shape;900;p62"/>
            <p:cNvSpPr/>
            <p:nvPr/>
          </p:nvSpPr>
          <p:spPr>
            <a:xfrm>
              <a:off x="4485" y="2384"/>
              <a:ext cx="158" cy="14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Noto Sans Symbols"/>
                <a:buNone/>
              </a:pPr>
              <a:r>
                <a:t/>
              </a:r>
              <a:endParaRPr b="0" i="0" sz="1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1" name="Google Shape;901;p62"/>
            <p:cNvSpPr/>
            <p:nvPr/>
          </p:nvSpPr>
          <p:spPr>
            <a:xfrm>
              <a:off x="4660" y="2379"/>
              <a:ext cx="158" cy="143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2" name="Google Shape;902;p62"/>
            <p:cNvSpPr/>
            <p:nvPr/>
          </p:nvSpPr>
          <p:spPr>
            <a:xfrm>
              <a:off x="5062" y="1837"/>
              <a:ext cx="85" cy="760"/>
            </a:xfrm>
            <a:prstGeom prst="rect">
              <a:avLst/>
            </a:prstGeom>
            <a:solidFill>
              <a:srgbClr val="29292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03" name="Google Shape;903;p62"/>
          <p:cNvGrpSpPr/>
          <p:nvPr/>
        </p:nvGrpSpPr>
        <p:grpSpPr>
          <a:xfrm>
            <a:off x="9702800" y="2836863"/>
            <a:ext cx="433388" cy="715962"/>
            <a:chOff x="4140" y="429"/>
            <a:chExt cx="1425" cy="2396"/>
          </a:xfrm>
        </p:grpSpPr>
        <p:sp>
          <p:nvSpPr>
            <p:cNvPr id="904" name="Google Shape;904;p62"/>
            <p:cNvSpPr/>
            <p:nvPr/>
          </p:nvSpPr>
          <p:spPr>
            <a:xfrm>
              <a:off x="5268" y="433"/>
              <a:ext cx="283" cy="2286"/>
            </a:xfrm>
            <a:custGeom>
              <a:rect b="b" l="l" r="r" t="t"/>
              <a:pathLst>
                <a:path extrusionOk="0" h="2742" w="354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905" name="Google Shape;905;p62"/>
            <p:cNvSpPr/>
            <p:nvPr/>
          </p:nvSpPr>
          <p:spPr>
            <a:xfrm>
              <a:off x="4208" y="429"/>
              <a:ext cx="1044" cy="2284"/>
            </a:xfrm>
            <a:prstGeom prst="rect">
              <a:avLst/>
            </a:pr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6" name="Google Shape;906;p62"/>
            <p:cNvSpPr/>
            <p:nvPr/>
          </p:nvSpPr>
          <p:spPr>
            <a:xfrm>
              <a:off x="5321" y="570"/>
              <a:ext cx="169" cy="2115"/>
            </a:xfrm>
            <a:custGeom>
              <a:rect b="b" l="l" r="r" t="t"/>
              <a:pathLst>
                <a:path extrusionOk="0" h="2537" w="211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907" name="Google Shape;907;p62"/>
            <p:cNvSpPr/>
            <p:nvPr/>
          </p:nvSpPr>
          <p:spPr>
            <a:xfrm>
              <a:off x="5284" y="1640"/>
              <a:ext cx="263" cy="189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908" name="Google Shape;908;p62"/>
            <p:cNvSpPr/>
            <p:nvPr/>
          </p:nvSpPr>
          <p:spPr>
            <a:xfrm>
              <a:off x="4213" y="695"/>
              <a:ext cx="595" cy="48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09" name="Google Shape;909;p62"/>
            <p:cNvGrpSpPr/>
            <p:nvPr/>
          </p:nvGrpSpPr>
          <p:grpSpPr>
            <a:xfrm>
              <a:off x="4751" y="668"/>
              <a:ext cx="579" cy="144"/>
              <a:chOff x="616" y="2568"/>
              <a:chExt cx="723" cy="138"/>
            </a:xfrm>
          </p:grpSpPr>
          <p:sp>
            <p:nvSpPr>
              <p:cNvPr id="910" name="Google Shape;910;p62"/>
              <p:cNvSpPr/>
              <p:nvPr/>
            </p:nvSpPr>
            <p:spPr>
              <a:xfrm>
                <a:off x="616" y="2568"/>
                <a:ext cx="723" cy="138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1" name="Google Shape;911;p62"/>
              <p:cNvSpPr/>
              <p:nvPr/>
            </p:nvSpPr>
            <p:spPr>
              <a:xfrm>
                <a:off x="629" y="2583"/>
                <a:ext cx="690" cy="107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912" name="Google Shape;912;p62"/>
            <p:cNvSpPr/>
            <p:nvPr/>
          </p:nvSpPr>
          <p:spPr>
            <a:xfrm>
              <a:off x="4224" y="1019"/>
              <a:ext cx="595" cy="48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13" name="Google Shape;913;p62"/>
            <p:cNvGrpSpPr/>
            <p:nvPr/>
          </p:nvGrpSpPr>
          <p:grpSpPr>
            <a:xfrm>
              <a:off x="4745" y="992"/>
              <a:ext cx="585" cy="138"/>
              <a:chOff x="612" y="2566"/>
              <a:chExt cx="730" cy="143"/>
            </a:xfrm>
          </p:grpSpPr>
          <p:sp>
            <p:nvSpPr>
              <p:cNvPr id="914" name="Google Shape;914;p62"/>
              <p:cNvSpPr/>
              <p:nvPr/>
            </p:nvSpPr>
            <p:spPr>
              <a:xfrm>
                <a:off x="612" y="2566"/>
                <a:ext cx="730" cy="143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5" name="Google Shape;915;p62"/>
              <p:cNvSpPr/>
              <p:nvPr/>
            </p:nvSpPr>
            <p:spPr>
              <a:xfrm>
                <a:off x="625" y="2583"/>
                <a:ext cx="697" cy="110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916" name="Google Shape;916;p62"/>
            <p:cNvSpPr/>
            <p:nvPr/>
          </p:nvSpPr>
          <p:spPr>
            <a:xfrm>
              <a:off x="4218" y="1359"/>
              <a:ext cx="595" cy="48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7" name="Google Shape;917;p62"/>
            <p:cNvSpPr/>
            <p:nvPr/>
          </p:nvSpPr>
          <p:spPr>
            <a:xfrm>
              <a:off x="4229" y="1656"/>
              <a:ext cx="595" cy="48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18" name="Google Shape;918;p62"/>
            <p:cNvGrpSpPr/>
            <p:nvPr/>
          </p:nvGrpSpPr>
          <p:grpSpPr>
            <a:xfrm>
              <a:off x="4735" y="1629"/>
              <a:ext cx="580" cy="149"/>
              <a:chOff x="614" y="2570"/>
              <a:chExt cx="722" cy="137"/>
            </a:xfrm>
          </p:grpSpPr>
          <p:sp>
            <p:nvSpPr>
              <p:cNvPr id="919" name="Google Shape;919;p62"/>
              <p:cNvSpPr/>
              <p:nvPr/>
            </p:nvSpPr>
            <p:spPr>
              <a:xfrm>
                <a:off x="614" y="2570"/>
                <a:ext cx="722" cy="137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0" name="Google Shape;920;p62"/>
              <p:cNvSpPr/>
              <p:nvPr/>
            </p:nvSpPr>
            <p:spPr>
              <a:xfrm>
                <a:off x="627" y="2585"/>
                <a:ext cx="683" cy="108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921" name="Google Shape;921;p62"/>
            <p:cNvSpPr/>
            <p:nvPr/>
          </p:nvSpPr>
          <p:spPr>
            <a:xfrm>
              <a:off x="5288" y="1354"/>
              <a:ext cx="263" cy="188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grpSp>
          <p:nvGrpSpPr>
            <p:cNvPr id="922" name="Google Shape;922;p62"/>
            <p:cNvGrpSpPr/>
            <p:nvPr/>
          </p:nvGrpSpPr>
          <p:grpSpPr>
            <a:xfrm>
              <a:off x="4741" y="1327"/>
              <a:ext cx="580" cy="138"/>
              <a:chOff x="616" y="2568"/>
              <a:chExt cx="722" cy="138"/>
            </a:xfrm>
          </p:grpSpPr>
          <p:sp>
            <p:nvSpPr>
              <p:cNvPr id="923" name="Google Shape;923;p62"/>
              <p:cNvSpPr/>
              <p:nvPr/>
            </p:nvSpPr>
            <p:spPr>
              <a:xfrm>
                <a:off x="616" y="2568"/>
                <a:ext cx="722" cy="138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4" name="Google Shape;924;p62"/>
              <p:cNvSpPr/>
              <p:nvPr/>
            </p:nvSpPr>
            <p:spPr>
              <a:xfrm>
                <a:off x="629" y="2584"/>
                <a:ext cx="689" cy="106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925" name="Google Shape;925;p62"/>
            <p:cNvSpPr/>
            <p:nvPr/>
          </p:nvSpPr>
          <p:spPr>
            <a:xfrm>
              <a:off x="5252" y="429"/>
              <a:ext cx="68" cy="2290"/>
            </a:xfrm>
            <a:prstGeom prst="rect">
              <a:avLst/>
            </a:prstGeom>
            <a:gradFill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6" name="Google Shape;926;p62"/>
            <p:cNvSpPr/>
            <p:nvPr/>
          </p:nvSpPr>
          <p:spPr>
            <a:xfrm>
              <a:off x="5312" y="1007"/>
              <a:ext cx="237" cy="213"/>
            </a:xfrm>
            <a:custGeom>
              <a:rect b="b" l="l" r="r" t="t"/>
              <a:pathLst>
                <a:path extrusionOk="0" h="256" w="29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927" name="Google Shape;927;p62"/>
            <p:cNvSpPr/>
            <p:nvPr/>
          </p:nvSpPr>
          <p:spPr>
            <a:xfrm>
              <a:off x="5315" y="680"/>
              <a:ext cx="244" cy="240"/>
            </a:xfrm>
            <a:custGeom>
              <a:rect b="b" l="l" r="r" t="t"/>
              <a:pathLst>
                <a:path extrusionOk="0" h="288" w="304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928" name="Google Shape;928;p62"/>
            <p:cNvSpPr/>
            <p:nvPr/>
          </p:nvSpPr>
          <p:spPr>
            <a:xfrm>
              <a:off x="5518" y="2612"/>
              <a:ext cx="47" cy="96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9" name="Google Shape;929;p62"/>
            <p:cNvSpPr/>
            <p:nvPr/>
          </p:nvSpPr>
          <p:spPr>
            <a:xfrm>
              <a:off x="5302" y="2614"/>
              <a:ext cx="245" cy="200"/>
            </a:xfrm>
            <a:custGeom>
              <a:rect b="b" l="l" r="r" t="t"/>
              <a:pathLst>
                <a:path extrusionOk="0" h="240" w="306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930" name="Google Shape;930;p62"/>
            <p:cNvSpPr/>
            <p:nvPr/>
          </p:nvSpPr>
          <p:spPr>
            <a:xfrm>
              <a:off x="4140" y="2676"/>
              <a:ext cx="1201" cy="149"/>
            </a:xfrm>
            <a:prstGeom prst="roundRect">
              <a:avLst>
                <a:gd fmla="val 50000" name="adj"/>
              </a:avLst>
            </a:prstGeom>
            <a:solidFill>
              <a:srgbClr val="DDDDDD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1" name="Google Shape;931;p62"/>
            <p:cNvSpPr/>
            <p:nvPr/>
          </p:nvSpPr>
          <p:spPr>
            <a:xfrm>
              <a:off x="4208" y="2713"/>
              <a:ext cx="1070" cy="8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2" name="Google Shape;932;p62"/>
            <p:cNvSpPr/>
            <p:nvPr/>
          </p:nvSpPr>
          <p:spPr>
            <a:xfrm>
              <a:off x="4307" y="2384"/>
              <a:ext cx="157" cy="143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3" name="Google Shape;933;p62"/>
            <p:cNvSpPr/>
            <p:nvPr/>
          </p:nvSpPr>
          <p:spPr>
            <a:xfrm>
              <a:off x="4485" y="2384"/>
              <a:ext cx="162" cy="14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Noto Sans Symbols"/>
                <a:buNone/>
              </a:pPr>
              <a:r>
                <a:t/>
              </a:r>
              <a:endParaRPr b="0" i="0" sz="1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4" name="Google Shape;934;p62"/>
            <p:cNvSpPr/>
            <p:nvPr/>
          </p:nvSpPr>
          <p:spPr>
            <a:xfrm>
              <a:off x="4662" y="2379"/>
              <a:ext cx="157" cy="143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5" name="Google Shape;935;p62"/>
            <p:cNvSpPr/>
            <p:nvPr/>
          </p:nvSpPr>
          <p:spPr>
            <a:xfrm>
              <a:off x="5064" y="1837"/>
              <a:ext cx="84" cy="760"/>
            </a:xfrm>
            <a:prstGeom prst="rect">
              <a:avLst/>
            </a:prstGeom>
            <a:solidFill>
              <a:srgbClr val="29292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36" name="Google Shape;936;p62"/>
          <p:cNvSpPr txBox="1"/>
          <p:nvPr>
            <p:ph type="title"/>
          </p:nvPr>
        </p:nvSpPr>
        <p:spPr>
          <a:xfrm>
            <a:off x="1857375" y="234951"/>
            <a:ext cx="7772400" cy="8921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</a:pPr>
            <a:r>
              <a:rPr b="1" lang="en-US"/>
              <a:t>Web caches (proxy server)</a:t>
            </a:r>
            <a:endParaRPr b="1"/>
          </a:p>
        </p:txBody>
      </p:sp>
      <p:sp>
        <p:nvSpPr>
          <p:cNvPr id="937" name="Google Shape;937;p62"/>
          <p:cNvSpPr txBox="1"/>
          <p:nvPr>
            <p:ph idx="1" type="body"/>
          </p:nvPr>
        </p:nvSpPr>
        <p:spPr>
          <a:xfrm>
            <a:off x="918854" y="2013712"/>
            <a:ext cx="4391334" cy="46283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33363" lvl="0" marL="23336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80"/>
              <a:buChar char="•"/>
            </a:pPr>
            <a:r>
              <a:rPr lang="en-US" sz="3200"/>
              <a:t>User sets browser: Web accesses via  cache</a:t>
            </a:r>
            <a:endParaRPr sz="2400"/>
          </a:p>
          <a:p>
            <a:pPr indent="-233363" lvl="0" marL="233363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SzPts val="3480"/>
              <a:buChar char="•"/>
            </a:pPr>
            <a:r>
              <a:rPr lang="en-US" sz="3200"/>
              <a:t>Browser sends all HTTP requests to cache</a:t>
            </a:r>
            <a:endParaRPr sz="2400"/>
          </a:p>
          <a:p>
            <a:pPr indent="-228600" lvl="1" marL="685800" rtl="0" algn="l">
              <a:lnSpc>
                <a:spcPct val="100000"/>
              </a:lnSpc>
              <a:spcBef>
                <a:spcPts val="920"/>
              </a:spcBef>
              <a:spcAft>
                <a:spcPts val="0"/>
              </a:spcAft>
              <a:buSzPts val="2320"/>
              <a:buChar char="•"/>
            </a:pPr>
            <a:r>
              <a:rPr lang="en-US" sz="2400"/>
              <a:t>Object in cache: cache returns object </a:t>
            </a:r>
            <a:endParaRPr sz="2400"/>
          </a:p>
          <a:p>
            <a:pPr indent="-228600" lvl="1" marL="685800" rtl="0" algn="l">
              <a:lnSpc>
                <a:spcPct val="100000"/>
              </a:lnSpc>
              <a:spcBef>
                <a:spcPts val="920"/>
              </a:spcBef>
              <a:spcAft>
                <a:spcPts val="0"/>
              </a:spcAft>
              <a:buSzPts val="2320"/>
              <a:buChar char="•"/>
            </a:pPr>
            <a:r>
              <a:rPr lang="en-US" sz="2400"/>
              <a:t>Else cache requests object from origin server, then returns object to client</a:t>
            </a:r>
            <a:endParaRPr sz="2400"/>
          </a:p>
        </p:txBody>
      </p:sp>
      <p:sp>
        <p:nvSpPr>
          <p:cNvPr id="938" name="Google Shape;938;p62"/>
          <p:cNvSpPr/>
          <p:nvPr/>
        </p:nvSpPr>
        <p:spPr>
          <a:xfrm>
            <a:off x="1560512" y="1173231"/>
            <a:ext cx="9805988" cy="5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380"/>
              <a:buFont typeface="Arial"/>
              <a:buNone/>
            </a:pPr>
            <a:r>
              <a:rPr b="0" i="1" lang="en-US" sz="3200" u="none" cap="none" strike="noStrike">
                <a:solidFill>
                  <a:srgbClr val="CC0000"/>
                </a:solidFill>
                <a:latin typeface="Gill Sans"/>
                <a:ea typeface="Gill Sans"/>
                <a:cs typeface="Gill Sans"/>
                <a:sym typeface="Gill Sans"/>
              </a:rPr>
              <a:t>Goal:</a:t>
            </a:r>
            <a:r>
              <a:rPr b="0" i="0" lang="en-US" sz="32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Satisfy client request without involving origin server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9" name="Google Shape;939;p62"/>
          <p:cNvSpPr txBox="1"/>
          <p:nvPr/>
        </p:nvSpPr>
        <p:spPr>
          <a:xfrm>
            <a:off x="5695951" y="3368675"/>
            <a:ext cx="657225" cy="336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client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0" name="Google Shape;940;p62"/>
          <p:cNvSpPr txBox="1"/>
          <p:nvPr/>
        </p:nvSpPr>
        <p:spPr>
          <a:xfrm>
            <a:off x="7481888" y="2774951"/>
            <a:ext cx="889000" cy="701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proxy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server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1" name="Google Shape;941;p62"/>
          <p:cNvSpPr txBox="1"/>
          <p:nvPr/>
        </p:nvSpPr>
        <p:spPr>
          <a:xfrm>
            <a:off x="5818189" y="5340350"/>
            <a:ext cx="657225" cy="336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client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42" name="Google Shape;942;p62"/>
          <p:cNvGrpSpPr/>
          <p:nvPr/>
        </p:nvGrpSpPr>
        <p:grpSpPr>
          <a:xfrm>
            <a:off x="6128118" y="3878475"/>
            <a:ext cx="1556970" cy="980652"/>
            <a:chOff x="2900" y="2443"/>
            <a:chExt cx="981" cy="618"/>
          </a:xfrm>
        </p:grpSpPr>
        <p:cxnSp>
          <p:nvCxnSpPr>
            <p:cNvPr id="943" name="Google Shape;943;p62"/>
            <p:cNvCxnSpPr/>
            <p:nvPr/>
          </p:nvCxnSpPr>
          <p:spPr>
            <a:xfrm flipH="1" rot="10800000">
              <a:off x="2998" y="2580"/>
              <a:ext cx="883" cy="479"/>
            </a:xfrm>
            <a:prstGeom prst="straightConnector1">
              <a:avLst/>
            </a:prstGeom>
            <a:noFill/>
            <a:ln cap="flat" cmpd="sng" w="28575">
              <a:solidFill>
                <a:srgbClr val="CC0000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944" name="Google Shape;944;p62"/>
            <p:cNvSpPr txBox="1"/>
            <p:nvPr/>
          </p:nvSpPr>
          <p:spPr>
            <a:xfrm rot="-1692639">
              <a:off x="2896" y="2646"/>
              <a:ext cx="912" cy="2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C0000"/>
                </a:buClr>
                <a:buSzPts val="1600"/>
                <a:buFont typeface="Noto Sans Symbols"/>
                <a:buNone/>
              </a:pPr>
              <a:r>
                <a:rPr b="0" i="0" lang="en-US" sz="1600" u="none" cap="none" strike="noStrike">
                  <a:solidFill>
                    <a:srgbClr val="CC0000"/>
                  </a:solidFill>
                  <a:latin typeface="Arial"/>
                  <a:ea typeface="Arial"/>
                  <a:cs typeface="Arial"/>
                  <a:sym typeface="Arial"/>
                </a:rPr>
                <a:t>HTTP request</a:t>
              </a:r>
              <a:endParaRPr b="0" i="0" sz="24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45" name="Google Shape;945;p62"/>
          <p:cNvGrpSpPr/>
          <p:nvPr/>
        </p:nvGrpSpPr>
        <p:grpSpPr>
          <a:xfrm>
            <a:off x="6323913" y="4154305"/>
            <a:ext cx="1568239" cy="1071930"/>
            <a:chOff x="3024" y="2615"/>
            <a:chExt cx="987" cy="675"/>
          </a:xfrm>
        </p:grpSpPr>
        <p:cxnSp>
          <p:nvCxnSpPr>
            <p:cNvPr id="946" name="Google Shape;946;p62"/>
            <p:cNvCxnSpPr/>
            <p:nvPr/>
          </p:nvCxnSpPr>
          <p:spPr>
            <a:xfrm flipH="1">
              <a:off x="3030" y="2635"/>
              <a:ext cx="884" cy="495"/>
            </a:xfrm>
            <a:prstGeom prst="straightConnector1">
              <a:avLst/>
            </a:prstGeom>
            <a:noFill/>
            <a:ln cap="flat" cmpd="sng" w="28575">
              <a:solidFill>
                <a:srgbClr val="CC0000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947" name="Google Shape;947;p62"/>
            <p:cNvSpPr txBox="1"/>
            <p:nvPr/>
          </p:nvSpPr>
          <p:spPr>
            <a:xfrm rot="-1737783">
              <a:off x="3012" y="2847"/>
              <a:ext cx="1011" cy="2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C0000"/>
                </a:buClr>
                <a:buSzPts val="1600"/>
                <a:buFont typeface="Noto Sans Symbols"/>
                <a:buNone/>
              </a:pPr>
              <a:r>
                <a:rPr b="0" i="0" lang="en-US" sz="1600" u="none" cap="none" strike="noStrike">
                  <a:solidFill>
                    <a:srgbClr val="CC0000"/>
                  </a:solidFill>
                  <a:latin typeface="Arial"/>
                  <a:ea typeface="Arial"/>
                  <a:cs typeface="Arial"/>
                  <a:sym typeface="Arial"/>
                </a:rPr>
                <a:t>HTTP response</a:t>
              </a:r>
              <a:endParaRPr b="0" i="0" sz="24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48" name="Google Shape;948;p62"/>
          <p:cNvSpPr txBox="1"/>
          <p:nvPr/>
        </p:nvSpPr>
        <p:spPr>
          <a:xfrm>
            <a:off x="9540875" y="3484564"/>
            <a:ext cx="749300" cy="5810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origin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server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9" name="Google Shape;949;p62"/>
          <p:cNvSpPr/>
          <p:nvPr/>
        </p:nvSpPr>
        <p:spPr>
          <a:xfrm>
            <a:off x="8470900" y="4349750"/>
            <a:ext cx="406400" cy="39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4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950" name="Google Shape;950;p6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821863" y="2632075"/>
            <a:ext cx="527050" cy="43338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51" name="Google Shape;951;p62"/>
          <p:cNvGrpSpPr/>
          <p:nvPr/>
        </p:nvGrpSpPr>
        <p:grpSpPr>
          <a:xfrm>
            <a:off x="5561371" y="2676906"/>
            <a:ext cx="4179348" cy="1814512"/>
            <a:chOff x="2515" y="1687"/>
            <a:chExt cx="2632" cy="1143"/>
          </a:xfrm>
        </p:grpSpPr>
        <p:sp>
          <p:nvSpPr>
            <p:cNvPr id="952" name="Google Shape;952;p62"/>
            <p:cNvSpPr/>
            <p:nvPr/>
          </p:nvSpPr>
          <p:spPr>
            <a:xfrm>
              <a:off x="2985" y="2026"/>
              <a:ext cx="2119" cy="476"/>
            </a:xfrm>
            <a:custGeom>
              <a:rect b="b" l="l" r="r" t="t"/>
              <a:pathLst>
                <a:path extrusionOk="0" h="476" w="2119">
                  <a:moveTo>
                    <a:pt x="2119" y="0"/>
                  </a:moveTo>
                  <a:lnTo>
                    <a:pt x="1020" y="476"/>
                  </a:lnTo>
                  <a:lnTo>
                    <a:pt x="0" y="8"/>
                  </a:lnTo>
                </a:path>
              </a:pathLst>
            </a:custGeom>
            <a:noFill/>
            <a:ln cap="flat" cmpd="sng" w="28575">
              <a:solidFill>
                <a:srgbClr val="CC0000"/>
              </a:solidFill>
              <a:prstDash val="solid"/>
              <a:round/>
              <a:headEnd len="sm" w="sm" type="none"/>
              <a:tailEnd len="med" w="med" type="triangl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953" name="Google Shape;953;p62"/>
            <p:cNvSpPr txBox="1"/>
            <p:nvPr/>
          </p:nvSpPr>
          <p:spPr>
            <a:xfrm rot="1411598">
              <a:off x="2906" y="2244"/>
              <a:ext cx="1011" cy="2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C0000"/>
                </a:buClr>
                <a:buSzPts val="1600"/>
                <a:buFont typeface="Noto Sans Symbols"/>
                <a:buNone/>
              </a:pPr>
              <a:r>
                <a:rPr b="0" i="0" lang="en-US" sz="1600" u="none" cap="none" strike="noStrike">
                  <a:solidFill>
                    <a:srgbClr val="CC0000"/>
                  </a:solidFill>
                  <a:latin typeface="Arial"/>
                  <a:ea typeface="Arial"/>
                  <a:cs typeface="Arial"/>
                  <a:sym typeface="Arial"/>
                </a:rPr>
                <a:t>HTTP response</a:t>
              </a:r>
              <a:endParaRPr b="0" i="0" sz="24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4" name="Google Shape;954;p62"/>
            <p:cNvSpPr txBox="1"/>
            <p:nvPr/>
          </p:nvSpPr>
          <p:spPr>
            <a:xfrm rot="-1415789">
              <a:off x="4136" y="2232"/>
              <a:ext cx="1011" cy="2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C0000"/>
                </a:buClr>
                <a:buSzPts val="1600"/>
                <a:buFont typeface="Noto Sans Symbols"/>
                <a:buNone/>
              </a:pPr>
              <a:r>
                <a:rPr b="0" i="0" lang="en-US" sz="1600" u="none" cap="none" strike="noStrike">
                  <a:solidFill>
                    <a:srgbClr val="CC0000"/>
                  </a:solidFill>
                  <a:latin typeface="Arial"/>
                  <a:ea typeface="Arial"/>
                  <a:cs typeface="Arial"/>
                  <a:sym typeface="Arial"/>
                </a:rPr>
                <a:t>HTTP response</a:t>
              </a:r>
              <a:endParaRPr b="0" i="0" sz="24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55" name="Google Shape;955;p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979" y="2557"/>
              <a:ext cx="332" cy="2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56" name="Google Shape;956;p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515" y="1687"/>
              <a:ext cx="332" cy="27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57" name="Google Shape;957;p6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64188" y="4613275"/>
            <a:ext cx="527050" cy="43338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58" name="Google Shape;958;p62"/>
          <p:cNvGrpSpPr/>
          <p:nvPr/>
        </p:nvGrpSpPr>
        <p:grpSpPr>
          <a:xfrm>
            <a:off x="6353228" y="2866947"/>
            <a:ext cx="1510250" cy="931876"/>
            <a:chOff x="6362555" y="2866722"/>
            <a:chExt cx="1510250" cy="931876"/>
          </a:xfrm>
        </p:grpSpPr>
        <p:sp>
          <p:nvSpPr>
            <p:cNvPr id="959" name="Google Shape;959;p62"/>
            <p:cNvSpPr txBox="1"/>
            <p:nvPr/>
          </p:nvSpPr>
          <p:spPr>
            <a:xfrm rot="1422779">
              <a:off x="6417884" y="3143576"/>
              <a:ext cx="1447948" cy="3386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C0000"/>
                </a:buClr>
                <a:buSzPts val="1600"/>
                <a:buFont typeface="Noto Sans Symbols"/>
                <a:buNone/>
              </a:pPr>
              <a:r>
                <a:rPr b="0" i="0" lang="en-US" sz="1600" u="none" cap="none" strike="noStrike">
                  <a:solidFill>
                    <a:srgbClr val="CC0000"/>
                  </a:solidFill>
                  <a:latin typeface="Arial"/>
                  <a:ea typeface="Arial"/>
                  <a:cs typeface="Arial"/>
                  <a:sym typeface="Arial"/>
                </a:rPr>
                <a:t>HTTP request</a:t>
              </a:r>
              <a:endParaRPr b="0" i="0" sz="24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960" name="Google Shape;960;p62"/>
            <p:cNvCxnSpPr>
              <a:endCxn id="872" idx="1"/>
            </p:cNvCxnSpPr>
            <p:nvPr/>
          </p:nvCxnSpPr>
          <p:spPr>
            <a:xfrm>
              <a:off x="6362555" y="3113099"/>
              <a:ext cx="1420800" cy="685500"/>
            </a:xfrm>
            <a:prstGeom prst="straightConnector1">
              <a:avLst/>
            </a:prstGeom>
            <a:noFill/>
            <a:ln cap="flat" cmpd="sng" w="28575">
              <a:solidFill>
                <a:srgbClr val="C00000"/>
              </a:solidFill>
              <a:prstDash val="solid"/>
              <a:round/>
              <a:headEnd len="sm" w="sm" type="none"/>
              <a:tailEnd len="med" w="med" type="triangle"/>
            </a:ln>
          </p:spPr>
        </p:cxnSp>
      </p:grpSp>
      <p:grpSp>
        <p:nvGrpSpPr>
          <p:cNvPr id="961" name="Google Shape;961;p62"/>
          <p:cNvGrpSpPr/>
          <p:nvPr/>
        </p:nvGrpSpPr>
        <p:grpSpPr>
          <a:xfrm>
            <a:off x="7913047" y="2883018"/>
            <a:ext cx="1815300" cy="901718"/>
            <a:chOff x="7913047" y="2883018"/>
            <a:chExt cx="1815300" cy="901718"/>
          </a:xfrm>
        </p:grpSpPr>
        <p:sp>
          <p:nvSpPr>
            <p:cNvPr id="962" name="Google Shape;962;p62"/>
            <p:cNvSpPr txBox="1"/>
            <p:nvPr/>
          </p:nvSpPr>
          <p:spPr>
            <a:xfrm rot="-1420536">
              <a:off x="8055328" y="3159466"/>
              <a:ext cx="1447861" cy="3386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C0000"/>
                </a:buClr>
                <a:buSzPts val="1600"/>
                <a:buFont typeface="Noto Sans Symbols"/>
                <a:buNone/>
              </a:pPr>
              <a:r>
                <a:rPr b="0" i="0" lang="en-US" sz="1600" u="none" cap="none" strike="noStrike">
                  <a:solidFill>
                    <a:srgbClr val="CC0000"/>
                  </a:solidFill>
                  <a:latin typeface="Arial"/>
                  <a:ea typeface="Arial"/>
                  <a:cs typeface="Arial"/>
                  <a:sym typeface="Arial"/>
                </a:rPr>
                <a:t>HTTP request</a:t>
              </a:r>
              <a:endParaRPr b="0" i="0" sz="24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963" name="Google Shape;963;p62"/>
            <p:cNvCxnSpPr>
              <a:endCxn id="912" idx="1"/>
            </p:cNvCxnSpPr>
            <p:nvPr/>
          </p:nvCxnSpPr>
          <p:spPr>
            <a:xfrm flipH="1" rot="10800000">
              <a:off x="7913047" y="3020336"/>
              <a:ext cx="1815300" cy="764400"/>
            </a:xfrm>
            <a:prstGeom prst="straightConnector1">
              <a:avLst/>
            </a:prstGeom>
            <a:noFill/>
            <a:ln cap="flat" cmpd="sng" w="28575">
              <a:solidFill>
                <a:srgbClr val="C00000"/>
              </a:solidFill>
              <a:prstDash val="solid"/>
              <a:round/>
              <a:headEnd len="sm" w="sm" type="none"/>
              <a:tailEnd len="med" w="med" type="triangle"/>
            </a:ln>
          </p:spPr>
        </p:cxnSp>
      </p:grp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8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Google Shape;969;p63"/>
          <p:cNvSpPr txBox="1"/>
          <p:nvPr>
            <p:ph type="title"/>
          </p:nvPr>
        </p:nvSpPr>
        <p:spPr>
          <a:xfrm>
            <a:off x="2001838" y="234950"/>
            <a:ext cx="7772400" cy="9477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</a:pPr>
            <a:r>
              <a:rPr b="1" lang="en-US"/>
              <a:t>More about Web caching</a:t>
            </a:r>
            <a:endParaRPr/>
          </a:p>
        </p:txBody>
      </p:sp>
      <p:sp>
        <p:nvSpPr>
          <p:cNvPr id="970" name="Google Shape;970;p63"/>
          <p:cNvSpPr txBox="1"/>
          <p:nvPr>
            <p:ph idx="1" type="body"/>
          </p:nvPr>
        </p:nvSpPr>
        <p:spPr>
          <a:xfrm>
            <a:off x="1567573" y="1337366"/>
            <a:ext cx="8666609" cy="44902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87"/>
              <a:buChar char="•"/>
            </a:pPr>
            <a:r>
              <a:rPr b="1" lang="en-US" sz="3200"/>
              <a:t>A Proxy Server acts as both client and server</a:t>
            </a:r>
            <a:endParaRPr sz="2400"/>
          </a:p>
          <a:p>
            <a:pPr indent="-285750" lvl="1" marL="742950" rtl="0" algn="l">
              <a:lnSpc>
                <a:spcPct val="100000"/>
              </a:lnSpc>
              <a:spcBef>
                <a:spcPts val="1081"/>
              </a:spcBef>
              <a:spcAft>
                <a:spcPts val="0"/>
              </a:spcAft>
              <a:buSzPts val="3487"/>
              <a:buFont typeface="Noto Sans Symbols"/>
              <a:buChar char="▪"/>
            </a:pPr>
            <a:r>
              <a:rPr lang="en-US" sz="3200"/>
              <a:t>Server for original requesting client</a:t>
            </a:r>
            <a:endParaRPr sz="2000"/>
          </a:p>
          <a:p>
            <a:pPr indent="-285750" lvl="1" marL="742950" rtl="0" algn="l">
              <a:lnSpc>
                <a:spcPct val="100000"/>
              </a:lnSpc>
              <a:spcBef>
                <a:spcPts val="1081"/>
              </a:spcBef>
              <a:spcAft>
                <a:spcPts val="0"/>
              </a:spcAft>
              <a:buSzPts val="3487"/>
              <a:buFont typeface="Noto Sans Symbols"/>
              <a:buChar char="▪"/>
            </a:pPr>
            <a:r>
              <a:rPr lang="en-US" sz="3200"/>
              <a:t>Client to origin server</a:t>
            </a:r>
            <a:endParaRPr sz="2000"/>
          </a:p>
          <a:p>
            <a:pPr indent="-285750" lvl="0" marL="285750" rtl="0" algn="l">
              <a:lnSpc>
                <a:spcPct val="100000"/>
              </a:lnSpc>
              <a:spcBef>
                <a:spcPts val="1081"/>
              </a:spcBef>
              <a:spcAft>
                <a:spcPts val="0"/>
              </a:spcAft>
              <a:buSzPts val="3487"/>
              <a:buChar char="•"/>
            </a:pPr>
            <a:r>
              <a:rPr b="1" lang="en-US" sz="3200"/>
              <a:t>Typically Proxy Servers are installed by </a:t>
            </a:r>
            <a:r>
              <a:rPr b="1" lang="en-US" sz="3200">
                <a:solidFill>
                  <a:srgbClr val="0000FF"/>
                </a:solidFill>
              </a:rPr>
              <a:t>ISPs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1081"/>
              </a:spcBef>
              <a:spcAft>
                <a:spcPts val="0"/>
              </a:spcAft>
              <a:buSzPts val="3487"/>
              <a:buChar char="•"/>
            </a:pPr>
            <a:r>
              <a:rPr lang="en-US" sz="3000"/>
              <a:t>University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1081"/>
              </a:spcBef>
              <a:spcAft>
                <a:spcPts val="0"/>
              </a:spcAft>
              <a:buSzPts val="3487"/>
              <a:buChar char="•"/>
            </a:pPr>
            <a:r>
              <a:rPr lang="en-US" sz="3000"/>
              <a:t>Company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1081"/>
              </a:spcBef>
              <a:spcAft>
                <a:spcPts val="0"/>
              </a:spcAft>
              <a:buSzPts val="3487"/>
              <a:buChar char="•"/>
            </a:pPr>
            <a:r>
              <a:rPr lang="en-US" sz="3000"/>
              <a:t>Residential ISP</a:t>
            </a:r>
            <a:endParaRPr sz="2200"/>
          </a:p>
        </p:txBody>
      </p: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4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p64"/>
          <p:cNvSpPr txBox="1"/>
          <p:nvPr>
            <p:ph type="title"/>
          </p:nvPr>
        </p:nvSpPr>
        <p:spPr>
          <a:xfrm>
            <a:off x="1484311" y="294025"/>
            <a:ext cx="10018713" cy="7835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b="1" lang="en-US"/>
              <a:t>Advantages of Web Caching </a:t>
            </a:r>
            <a:endParaRPr/>
          </a:p>
        </p:txBody>
      </p:sp>
      <p:sp>
        <p:nvSpPr>
          <p:cNvPr id="976" name="Google Shape;976;p64"/>
          <p:cNvSpPr txBox="1"/>
          <p:nvPr>
            <p:ph idx="1" type="body"/>
          </p:nvPr>
        </p:nvSpPr>
        <p:spPr>
          <a:xfrm>
            <a:off x="1384707" y="1695735"/>
            <a:ext cx="10018713" cy="476691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285750" lvl="0" marL="285750" rtl="0" algn="l">
              <a:lnSpc>
                <a:spcPct val="100000"/>
              </a:lnSpc>
              <a:spcBef>
                <a:spcPts val="1040"/>
              </a:spcBef>
              <a:spcAft>
                <a:spcPts val="0"/>
              </a:spcAft>
              <a:buSzPts val="3190"/>
              <a:buChar char="•"/>
            </a:pPr>
            <a:r>
              <a:rPr lang="en-US" sz="3600">
                <a:solidFill>
                  <a:schemeClr val="dk1"/>
                </a:solidFill>
              </a:rPr>
              <a:t>Reduce r</a:t>
            </a:r>
            <a:r>
              <a:rPr lang="en-US" sz="3600"/>
              <a:t>esponse time for client request</a:t>
            </a:r>
            <a:endParaRPr/>
          </a:p>
          <a:p>
            <a:pPr indent="-285750" lvl="0" marL="285750" rtl="0" algn="l">
              <a:lnSpc>
                <a:spcPct val="100000"/>
              </a:lnSpc>
              <a:spcBef>
                <a:spcPts val="1040"/>
              </a:spcBef>
              <a:spcAft>
                <a:spcPts val="0"/>
              </a:spcAft>
              <a:buSzPts val="3190"/>
              <a:buChar char="•"/>
            </a:pPr>
            <a:r>
              <a:rPr lang="en-US" sz="3600"/>
              <a:t>Saves bandwidth (prevents downloading of same content multiple times)</a:t>
            </a:r>
            <a:endParaRPr/>
          </a:p>
          <a:p>
            <a:pPr indent="-285750" lvl="0" marL="285750" rtl="0" algn="l">
              <a:lnSpc>
                <a:spcPct val="100000"/>
              </a:lnSpc>
              <a:spcBef>
                <a:spcPts val="1040"/>
              </a:spcBef>
              <a:spcAft>
                <a:spcPts val="0"/>
              </a:spcAft>
              <a:buSzPts val="3190"/>
              <a:buChar char="•"/>
            </a:pPr>
            <a:r>
              <a:rPr lang="en-US" sz="3600"/>
              <a:t>Helps log usage, block unwanted traffic</a:t>
            </a:r>
            <a:endParaRPr/>
          </a:p>
          <a:p>
            <a:pPr indent="-285750" lvl="0" marL="285750" rtl="0" algn="l">
              <a:lnSpc>
                <a:spcPct val="100000"/>
              </a:lnSpc>
              <a:spcBef>
                <a:spcPts val="1040"/>
              </a:spcBef>
              <a:spcAft>
                <a:spcPts val="0"/>
              </a:spcAft>
              <a:buSzPts val="3190"/>
              <a:buChar char="•"/>
            </a:pPr>
            <a:r>
              <a:rPr lang="en-US" sz="3600"/>
              <a:t>Internet dense with caches: 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1040"/>
              </a:spcBef>
              <a:spcAft>
                <a:spcPts val="0"/>
              </a:spcAft>
              <a:buSzPts val="3190"/>
              <a:buChar char="•"/>
            </a:pPr>
            <a:r>
              <a:rPr lang="en-US" sz="3200"/>
              <a:t>enables “poor” content providers to effectively deliver content (so too does P2P file sharing)</a:t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610"/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1" name="Shape 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82" name="Google Shape;982;p65"/>
          <p:cNvCxnSpPr/>
          <p:nvPr/>
        </p:nvCxnSpPr>
        <p:spPr>
          <a:xfrm>
            <a:off x="6897688" y="2409825"/>
            <a:ext cx="285750" cy="11430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83" name="Google Shape;983;p65"/>
          <p:cNvSpPr txBox="1"/>
          <p:nvPr>
            <p:ph type="title"/>
          </p:nvPr>
        </p:nvSpPr>
        <p:spPr>
          <a:xfrm>
            <a:off x="1927225" y="269876"/>
            <a:ext cx="7772400" cy="6635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</a:pPr>
            <a:r>
              <a:rPr lang="en-US"/>
              <a:t>Caching example: </a:t>
            </a:r>
            <a:endParaRPr/>
          </a:p>
        </p:txBody>
      </p:sp>
      <p:sp>
        <p:nvSpPr>
          <p:cNvPr id="984" name="Google Shape;984;p65"/>
          <p:cNvSpPr txBox="1"/>
          <p:nvPr/>
        </p:nvSpPr>
        <p:spPr>
          <a:xfrm>
            <a:off x="9326563" y="1824038"/>
            <a:ext cx="933450" cy="6413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origin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servers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85" name="Google Shape;985;p65"/>
          <p:cNvCxnSpPr/>
          <p:nvPr/>
        </p:nvCxnSpPr>
        <p:spPr>
          <a:xfrm>
            <a:off x="7707314" y="2028826"/>
            <a:ext cx="66675" cy="276225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86" name="Google Shape;986;p65"/>
          <p:cNvCxnSpPr/>
          <p:nvPr/>
        </p:nvCxnSpPr>
        <p:spPr>
          <a:xfrm flipH="1">
            <a:off x="8335964" y="2066926"/>
            <a:ext cx="9525" cy="238125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87" name="Google Shape;987;p65"/>
          <p:cNvCxnSpPr/>
          <p:nvPr/>
        </p:nvCxnSpPr>
        <p:spPr>
          <a:xfrm flipH="1">
            <a:off x="8793163" y="2228850"/>
            <a:ext cx="133350" cy="20955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88" name="Google Shape;988;p65"/>
          <p:cNvCxnSpPr/>
          <p:nvPr/>
        </p:nvCxnSpPr>
        <p:spPr>
          <a:xfrm rot="10800000">
            <a:off x="8955088" y="2990850"/>
            <a:ext cx="247650" cy="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89" name="Google Shape;989;p65"/>
          <p:cNvSpPr/>
          <p:nvPr/>
        </p:nvSpPr>
        <p:spPr>
          <a:xfrm>
            <a:off x="6981826" y="2022475"/>
            <a:ext cx="2174875" cy="1581150"/>
          </a:xfrm>
          <a:custGeom>
            <a:rect b="b" l="l" r="r" t="t"/>
            <a:pathLst>
              <a:path extrusionOk="0" h="1662" w="2135">
                <a:moveTo>
                  <a:pt x="27" y="652"/>
                </a:moveTo>
                <a:cubicBezTo>
                  <a:pt x="14" y="487"/>
                  <a:pt x="0" y="152"/>
                  <a:pt x="105" y="76"/>
                </a:cubicBezTo>
                <a:cubicBezTo>
                  <a:pt x="210" y="0"/>
                  <a:pt x="473" y="192"/>
                  <a:pt x="657" y="196"/>
                </a:cubicBezTo>
                <a:cubicBezTo>
                  <a:pt x="841" y="200"/>
                  <a:pt x="985" y="65"/>
                  <a:pt x="1209" y="100"/>
                </a:cubicBezTo>
                <a:cubicBezTo>
                  <a:pt x="1433" y="135"/>
                  <a:pt x="1867" y="232"/>
                  <a:pt x="2001" y="406"/>
                </a:cubicBezTo>
                <a:cubicBezTo>
                  <a:pt x="2135" y="580"/>
                  <a:pt x="2083" y="945"/>
                  <a:pt x="2013" y="1144"/>
                </a:cubicBezTo>
                <a:cubicBezTo>
                  <a:pt x="1943" y="1343"/>
                  <a:pt x="1781" y="1538"/>
                  <a:pt x="1581" y="1600"/>
                </a:cubicBezTo>
                <a:cubicBezTo>
                  <a:pt x="1381" y="1662"/>
                  <a:pt x="993" y="1571"/>
                  <a:pt x="813" y="1516"/>
                </a:cubicBezTo>
                <a:cubicBezTo>
                  <a:pt x="633" y="1461"/>
                  <a:pt x="606" y="1345"/>
                  <a:pt x="501" y="1270"/>
                </a:cubicBezTo>
                <a:cubicBezTo>
                  <a:pt x="396" y="1195"/>
                  <a:pt x="262" y="1169"/>
                  <a:pt x="183" y="1066"/>
                </a:cubicBezTo>
                <a:cubicBezTo>
                  <a:pt x="104" y="963"/>
                  <a:pt x="25" y="819"/>
                  <a:pt x="27" y="652"/>
                </a:cubicBezTo>
                <a:close/>
              </a:path>
            </a:pathLst>
          </a:custGeom>
          <a:solidFill>
            <a:srgbClr val="33CCC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990" name="Google Shape;990;p65"/>
          <p:cNvSpPr txBox="1"/>
          <p:nvPr/>
        </p:nvSpPr>
        <p:spPr>
          <a:xfrm>
            <a:off x="7688263" y="2354264"/>
            <a:ext cx="931862" cy="5810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600"/>
              <a:buFont typeface="Noto Sans Symbols"/>
              <a:buNone/>
            </a:pPr>
            <a:r>
              <a:rPr b="0" i="0" lang="en-US" sz="16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Public</a:t>
            </a:r>
            <a:endParaRPr b="0" i="0" sz="1600" u="none" cap="none" strike="noStrike">
              <a:solidFill>
                <a:srgbClr val="CC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600"/>
              <a:buFont typeface="Noto Sans Symbols"/>
              <a:buNone/>
            </a:pPr>
            <a:r>
              <a:rPr b="0" i="0" lang="en-US" sz="16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 Internet</a:t>
            </a:r>
            <a:endParaRPr b="0" i="0" sz="2400" u="none" cap="none" strike="noStrike">
              <a:solidFill>
                <a:srgbClr val="CC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1" name="Google Shape;991;p65"/>
          <p:cNvSpPr/>
          <p:nvPr/>
        </p:nvSpPr>
        <p:spPr>
          <a:xfrm>
            <a:off x="6562725" y="4392613"/>
            <a:ext cx="2965450" cy="1390650"/>
          </a:xfrm>
          <a:custGeom>
            <a:rect b="b" l="l" r="r" t="t"/>
            <a:pathLst>
              <a:path extrusionOk="0" h="876" w="1868">
                <a:moveTo>
                  <a:pt x="31" y="327"/>
                </a:moveTo>
                <a:cubicBezTo>
                  <a:pt x="20" y="237"/>
                  <a:pt x="0" y="189"/>
                  <a:pt x="103" y="137"/>
                </a:cubicBezTo>
                <a:cubicBezTo>
                  <a:pt x="206" y="85"/>
                  <a:pt x="476" y="34"/>
                  <a:pt x="649" y="17"/>
                </a:cubicBezTo>
                <a:cubicBezTo>
                  <a:pt x="822" y="0"/>
                  <a:pt x="955" y="18"/>
                  <a:pt x="1141" y="35"/>
                </a:cubicBezTo>
                <a:cubicBezTo>
                  <a:pt x="1327" y="52"/>
                  <a:pt x="1658" y="3"/>
                  <a:pt x="1763" y="121"/>
                </a:cubicBezTo>
                <a:cubicBezTo>
                  <a:pt x="1868" y="239"/>
                  <a:pt x="1840" y="621"/>
                  <a:pt x="1774" y="741"/>
                </a:cubicBezTo>
                <a:cubicBezTo>
                  <a:pt x="1708" y="861"/>
                  <a:pt x="1534" y="827"/>
                  <a:pt x="1369" y="845"/>
                </a:cubicBezTo>
                <a:cubicBezTo>
                  <a:pt x="1204" y="863"/>
                  <a:pt x="935" y="851"/>
                  <a:pt x="781" y="851"/>
                </a:cubicBezTo>
                <a:cubicBezTo>
                  <a:pt x="627" y="851"/>
                  <a:pt x="549" y="876"/>
                  <a:pt x="447" y="847"/>
                </a:cubicBezTo>
                <a:cubicBezTo>
                  <a:pt x="345" y="818"/>
                  <a:pt x="237" y="762"/>
                  <a:pt x="168" y="676"/>
                </a:cubicBezTo>
                <a:cubicBezTo>
                  <a:pt x="98" y="589"/>
                  <a:pt x="29" y="468"/>
                  <a:pt x="31" y="327"/>
                </a:cubicBezTo>
                <a:close/>
              </a:path>
            </a:pathLst>
          </a:custGeom>
          <a:solidFill>
            <a:srgbClr val="33CCC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cxnSp>
        <p:nvCxnSpPr>
          <p:cNvPr id="992" name="Google Shape;992;p65"/>
          <p:cNvCxnSpPr/>
          <p:nvPr/>
        </p:nvCxnSpPr>
        <p:spPr>
          <a:xfrm flipH="1">
            <a:off x="7011988" y="4702175"/>
            <a:ext cx="855662" cy="4318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93" name="Google Shape;993;p65"/>
          <p:cNvCxnSpPr/>
          <p:nvPr/>
        </p:nvCxnSpPr>
        <p:spPr>
          <a:xfrm flipH="1">
            <a:off x="7521576" y="4749800"/>
            <a:ext cx="563563" cy="3937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94" name="Google Shape;994;p65"/>
          <p:cNvCxnSpPr/>
          <p:nvPr/>
        </p:nvCxnSpPr>
        <p:spPr>
          <a:xfrm flipH="1">
            <a:off x="8059739" y="4756150"/>
            <a:ext cx="149225" cy="382588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95" name="Google Shape;995;p65"/>
          <p:cNvCxnSpPr/>
          <p:nvPr/>
        </p:nvCxnSpPr>
        <p:spPr>
          <a:xfrm>
            <a:off x="8426451" y="4735513"/>
            <a:ext cx="123825" cy="41275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96" name="Google Shape;996;p65"/>
          <p:cNvCxnSpPr/>
          <p:nvPr/>
        </p:nvCxnSpPr>
        <p:spPr>
          <a:xfrm>
            <a:off x="8221663" y="3467100"/>
            <a:ext cx="0" cy="1062038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97" name="Google Shape;997;p65"/>
          <p:cNvSpPr txBox="1"/>
          <p:nvPr/>
        </p:nvSpPr>
        <p:spPr>
          <a:xfrm>
            <a:off x="6578090" y="4279901"/>
            <a:ext cx="1221809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600"/>
              <a:buFont typeface="Noto Sans Symbols"/>
              <a:buNone/>
            </a:pPr>
            <a:r>
              <a:rPr b="0" i="0" lang="en-US" sz="16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Institutional</a:t>
            </a:r>
            <a:endParaRPr b="0" i="0" sz="1600" u="none" cap="none" strike="noStrike">
              <a:solidFill>
                <a:srgbClr val="CC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600"/>
              <a:buFont typeface="Noto Sans Symbols"/>
              <a:buNone/>
            </a:pPr>
            <a:r>
              <a:rPr b="0" i="0" lang="en-US" sz="16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network</a:t>
            </a:r>
            <a:endParaRPr b="0" i="0" sz="2400" u="none" cap="none" strike="noStrike">
              <a:solidFill>
                <a:srgbClr val="CC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8" name="Google Shape;998;p65"/>
          <p:cNvSpPr txBox="1"/>
          <p:nvPr/>
        </p:nvSpPr>
        <p:spPr>
          <a:xfrm>
            <a:off x="8529638" y="4660900"/>
            <a:ext cx="1427162" cy="5847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100 Mbps LAN</a:t>
            </a:r>
            <a:endParaRPr b="0" i="0" sz="24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9" name="Google Shape;999;p65"/>
          <p:cNvSpPr txBox="1"/>
          <p:nvPr/>
        </p:nvSpPr>
        <p:spPr>
          <a:xfrm>
            <a:off x="8223251" y="3656014"/>
            <a:ext cx="1190625" cy="5810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15 Mbps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access link</a:t>
            </a:r>
            <a:endParaRPr b="0" i="0" sz="24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00" name="Google Shape;1000;p65"/>
          <p:cNvGrpSpPr/>
          <p:nvPr/>
        </p:nvGrpSpPr>
        <p:grpSpPr>
          <a:xfrm>
            <a:off x="7805738" y="3165476"/>
            <a:ext cx="881062" cy="307975"/>
            <a:chOff x="2356" y="1300"/>
            <a:chExt cx="555" cy="194"/>
          </a:xfrm>
        </p:grpSpPr>
        <p:sp>
          <p:nvSpPr>
            <p:cNvPr id="1001" name="Google Shape;1001;p65"/>
            <p:cNvSpPr/>
            <p:nvPr/>
          </p:nvSpPr>
          <p:spPr>
            <a:xfrm>
              <a:off x="2357" y="1385"/>
              <a:ext cx="551" cy="109"/>
            </a:xfrm>
            <a:prstGeom prst="ellipse">
              <a:avLst/>
            </a:prstGeom>
            <a:gradFill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002" name="Google Shape;1002;p65"/>
            <p:cNvSpPr/>
            <p:nvPr/>
          </p:nvSpPr>
          <p:spPr>
            <a:xfrm>
              <a:off x="2357" y="1374"/>
              <a:ext cx="554" cy="66"/>
            </a:xfrm>
            <a:prstGeom prst="rect">
              <a:avLst/>
            </a:prstGeom>
            <a:gradFill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003" name="Google Shape;1003;p65"/>
            <p:cNvSpPr/>
            <p:nvPr/>
          </p:nvSpPr>
          <p:spPr>
            <a:xfrm>
              <a:off x="2356" y="1300"/>
              <a:ext cx="551" cy="127"/>
            </a:xfrm>
            <a:prstGeom prst="ellipse">
              <a:avLst/>
            </a:prstGeom>
            <a:gradFill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grpSp>
          <p:nvGrpSpPr>
            <p:cNvPr id="1004" name="Google Shape;1004;p65"/>
            <p:cNvGrpSpPr/>
            <p:nvPr/>
          </p:nvGrpSpPr>
          <p:grpSpPr>
            <a:xfrm>
              <a:off x="2468" y="1332"/>
              <a:ext cx="310" cy="60"/>
              <a:chOff x="2468" y="1332"/>
              <a:chExt cx="310" cy="60"/>
            </a:xfrm>
          </p:grpSpPr>
          <p:sp>
            <p:nvSpPr>
              <p:cNvPr id="1005" name="Google Shape;1005;p65"/>
              <p:cNvSpPr/>
              <p:nvPr/>
            </p:nvSpPr>
            <p:spPr>
              <a:xfrm>
                <a:off x="2468" y="1332"/>
                <a:ext cx="310" cy="60"/>
              </a:xfrm>
              <a:custGeom>
                <a:rect b="b" l="l" r="r" t="t"/>
                <a:pathLst>
                  <a:path extrusionOk="0" h="60" w="31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  <p:sp>
            <p:nvSpPr>
              <p:cNvPr id="1006" name="Google Shape;1006;p65"/>
              <p:cNvSpPr/>
              <p:nvPr/>
            </p:nvSpPr>
            <p:spPr>
              <a:xfrm>
                <a:off x="2482" y="1332"/>
                <a:ext cx="282" cy="60"/>
              </a:xfrm>
              <a:custGeom>
                <a:rect b="b" l="l" r="r" t="t"/>
                <a:pathLst>
                  <a:path extrusionOk="0" h="60" w="282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</p:grpSp>
        <p:cxnSp>
          <p:nvCxnSpPr>
            <p:cNvPr id="1007" name="Google Shape;1007;p65"/>
            <p:cNvCxnSpPr/>
            <p:nvPr/>
          </p:nvCxnSpPr>
          <p:spPr>
            <a:xfrm>
              <a:off x="2357" y="1361"/>
              <a:ext cx="0" cy="84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08" name="Google Shape;1008;p65"/>
            <p:cNvCxnSpPr/>
            <p:nvPr/>
          </p:nvCxnSpPr>
          <p:spPr>
            <a:xfrm>
              <a:off x="2907" y="1363"/>
              <a:ext cx="0" cy="84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009" name="Google Shape;1009;p65"/>
          <p:cNvGrpSpPr/>
          <p:nvPr/>
        </p:nvGrpSpPr>
        <p:grpSpPr>
          <a:xfrm>
            <a:off x="7785101" y="4460876"/>
            <a:ext cx="881063" cy="307975"/>
            <a:chOff x="2356" y="1300"/>
            <a:chExt cx="555" cy="194"/>
          </a:xfrm>
        </p:grpSpPr>
        <p:sp>
          <p:nvSpPr>
            <p:cNvPr id="1010" name="Google Shape;1010;p65"/>
            <p:cNvSpPr/>
            <p:nvPr/>
          </p:nvSpPr>
          <p:spPr>
            <a:xfrm>
              <a:off x="2357" y="1385"/>
              <a:ext cx="551" cy="109"/>
            </a:xfrm>
            <a:prstGeom prst="ellipse">
              <a:avLst/>
            </a:prstGeom>
            <a:gradFill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011" name="Google Shape;1011;p65"/>
            <p:cNvSpPr/>
            <p:nvPr/>
          </p:nvSpPr>
          <p:spPr>
            <a:xfrm>
              <a:off x="2357" y="1374"/>
              <a:ext cx="554" cy="66"/>
            </a:xfrm>
            <a:prstGeom prst="rect">
              <a:avLst/>
            </a:prstGeom>
            <a:gradFill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012" name="Google Shape;1012;p65"/>
            <p:cNvSpPr/>
            <p:nvPr/>
          </p:nvSpPr>
          <p:spPr>
            <a:xfrm>
              <a:off x="2356" y="1300"/>
              <a:ext cx="551" cy="127"/>
            </a:xfrm>
            <a:prstGeom prst="ellipse">
              <a:avLst/>
            </a:prstGeom>
            <a:gradFill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grpSp>
          <p:nvGrpSpPr>
            <p:cNvPr id="1013" name="Google Shape;1013;p65"/>
            <p:cNvGrpSpPr/>
            <p:nvPr/>
          </p:nvGrpSpPr>
          <p:grpSpPr>
            <a:xfrm>
              <a:off x="2468" y="1332"/>
              <a:ext cx="310" cy="60"/>
              <a:chOff x="2468" y="1332"/>
              <a:chExt cx="310" cy="60"/>
            </a:xfrm>
          </p:grpSpPr>
          <p:sp>
            <p:nvSpPr>
              <p:cNvPr id="1014" name="Google Shape;1014;p65"/>
              <p:cNvSpPr/>
              <p:nvPr/>
            </p:nvSpPr>
            <p:spPr>
              <a:xfrm>
                <a:off x="2468" y="1332"/>
                <a:ext cx="310" cy="60"/>
              </a:xfrm>
              <a:custGeom>
                <a:rect b="b" l="l" r="r" t="t"/>
                <a:pathLst>
                  <a:path extrusionOk="0" h="60" w="31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  <p:sp>
            <p:nvSpPr>
              <p:cNvPr id="1015" name="Google Shape;1015;p65"/>
              <p:cNvSpPr/>
              <p:nvPr/>
            </p:nvSpPr>
            <p:spPr>
              <a:xfrm>
                <a:off x="2482" y="1332"/>
                <a:ext cx="282" cy="60"/>
              </a:xfrm>
              <a:custGeom>
                <a:rect b="b" l="l" r="r" t="t"/>
                <a:pathLst>
                  <a:path extrusionOk="0" h="60" w="282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</p:grpSp>
        <p:cxnSp>
          <p:nvCxnSpPr>
            <p:cNvPr id="1016" name="Google Shape;1016;p65"/>
            <p:cNvCxnSpPr/>
            <p:nvPr/>
          </p:nvCxnSpPr>
          <p:spPr>
            <a:xfrm>
              <a:off x="2357" y="1361"/>
              <a:ext cx="0" cy="84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17" name="Google Shape;1017;p65"/>
            <p:cNvCxnSpPr/>
            <p:nvPr/>
          </p:nvCxnSpPr>
          <p:spPr>
            <a:xfrm>
              <a:off x="2907" y="1363"/>
              <a:ext cx="0" cy="84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018" name="Google Shape;1018;p65"/>
          <p:cNvSpPr/>
          <p:nvPr/>
        </p:nvSpPr>
        <p:spPr>
          <a:xfrm>
            <a:off x="883973" y="933451"/>
            <a:ext cx="5843961" cy="5572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1560"/>
              <a:buFont typeface="Noto Sans Symbols"/>
              <a:buNone/>
            </a:pPr>
            <a:r>
              <a:rPr b="1" i="1" lang="en-US" sz="3200" u="none" cap="none" strike="noStrike">
                <a:solidFill>
                  <a:srgbClr val="FF6600"/>
                </a:solidFill>
                <a:latin typeface="Corbel"/>
                <a:ea typeface="Corbel"/>
                <a:cs typeface="Corbel"/>
                <a:sym typeface="Corbel"/>
              </a:rPr>
              <a:t>Assumptions:</a:t>
            </a:r>
            <a:endParaRPr b="0" i="0" sz="1800" u="none" cap="none" strike="noStrike">
              <a:solidFill>
                <a:srgbClr val="FF66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85000"/>
              </a:lnSpc>
              <a:spcBef>
                <a:spcPts val="440"/>
              </a:spcBef>
              <a:spcAft>
                <a:spcPts val="0"/>
              </a:spcAft>
              <a:buClr>
                <a:srgbClr val="000099"/>
              </a:buClr>
              <a:buSzPts val="22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Avg object size: </a:t>
            </a:r>
            <a:r>
              <a:rPr b="1" i="0" lang="en-US" sz="2800" u="none" cap="none" strike="noStrike">
                <a:solidFill>
                  <a:srgbClr val="0000FF"/>
                </a:solidFill>
                <a:latin typeface="Corbel"/>
                <a:ea typeface="Corbel"/>
                <a:cs typeface="Corbel"/>
                <a:sym typeface="Corbel"/>
              </a:rPr>
              <a:t>1 Mbits</a:t>
            </a:r>
            <a:endParaRPr b="1" i="0" sz="18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03200" lvl="0" marL="342900" marR="0" rtl="0" algn="l">
              <a:lnSpc>
                <a:spcPct val="85000"/>
              </a:lnSpc>
              <a:spcBef>
                <a:spcPts val="440"/>
              </a:spcBef>
              <a:spcAft>
                <a:spcPts val="0"/>
              </a:spcAft>
              <a:buClr>
                <a:srgbClr val="000099"/>
              </a:buClr>
              <a:buSzPts val="22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342900" lvl="0" marL="342900" marR="0" rtl="0" algn="l">
              <a:lnSpc>
                <a:spcPct val="85000"/>
              </a:lnSpc>
              <a:spcBef>
                <a:spcPts val="440"/>
              </a:spcBef>
              <a:spcAft>
                <a:spcPts val="0"/>
              </a:spcAft>
              <a:buClr>
                <a:srgbClr val="000099"/>
              </a:buClr>
              <a:buSzPts val="22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Avg request rate from browsers to origin servers: </a:t>
            </a:r>
            <a:r>
              <a:rPr b="1" i="0" lang="en-US" sz="2800" u="none" cap="none" strike="noStrike">
                <a:solidFill>
                  <a:srgbClr val="0000FF"/>
                </a:solidFill>
                <a:latin typeface="Corbel"/>
                <a:ea typeface="Corbel"/>
                <a:cs typeface="Corbel"/>
                <a:sym typeface="Corbel"/>
              </a:rPr>
              <a:t>15/sec</a:t>
            </a:r>
            <a:endParaRPr b="1" i="0" sz="18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03200" lvl="0" marL="342900" marR="0" rtl="0" algn="l">
              <a:lnSpc>
                <a:spcPct val="85000"/>
              </a:lnSpc>
              <a:spcBef>
                <a:spcPts val="440"/>
              </a:spcBef>
              <a:spcAft>
                <a:spcPts val="0"/>
              </a:spcAft>
              <a:buClr>
                <a:srgbClr val="000099"/>
              </a:buClr>
              <a:buSzPts val="22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342900" lvl="0" marL="342900" marR="0" rtl="0" algn="l">
              <a:lnSpc>
                <a:spcPct val="85000"/>
              </a:lnSpc>
              <a:spcBef>
                <a:spcPts val="440"/>
              </a:spcBef>
              <a:spcAft>
                <a:spcPts val="0"/>
              </a:spcAft>
              <a:buClr>
                <a:srgbClr val="000099"/>
              </a:buClr>
              <a:buSzPts val="22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Institutional Bandwidth: </a:t>
            </a:r>
            <a:r>
              <a:rPr b="1" i="0" lang="en-US" sz="3200" u="none" cap="none" strike="noStrike">
                <a:solidFill>
                  <a:srgbClr val="0000FF"/>
                </a:solidFill>
                <a:latin typeface="Corbel"/>
                <a:ea typeface="Corbel"/>
                <a:cs typeface="Corbel"/>
                <a:sym typeface="Corbel"/>
              </a:rPr>
              <a:t>100 Mbps</a:t>
            </a:r>
            <a:endParaRPr b="1" i="0" sz="18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03200" lvl="0" marL="342900" marR="0" rtl="0" algn="l">
              <a:lnSpc>
                <a:spcPct val="85000"/>
              </a:lnSpc>
              <a:spcBef>
                <a:spcPts val="440"/>
              </a:spcBef>
              <a:spcAft>
                <a:spcPts val="0"/>
              </a:spcAft>
              <a:buClr>
                <a:srgbClr val="000099"/>
              </a:buClr>
              <a:buSzPts val="22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342900" lvl="0" marL="342900" marR="0" rtl="0" algn="l">
              <a:lnSpc>
                <a:spcPct val="85000"/>
              </a:lnSpc>
              <a:spcBef>
                <a:spcPts val="440"/>
              </a:spcBef>
              <a:spcAft>
                <a:spcPts val="0"/>
              </a:spcAft>
              <a:buClr>
                <a:srgbClr val="000099"/>
              </a:buClr>
              <a:buSzPts val="22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RTT from institutional router to any origin server: </a:t>
            </a:r>
            <a:r>
              <a:rPr b="1" i="0" lang="en-US" sz="3200" u="none" cap="none" strike="noStrike">
                <a:solidFill>
                  <a:srgbClr val="0000FF"/>
                </a:solidFill>
                <a:latin typeface="Corbel"/>
                <a:ea typeface="Corbel"/>
                <a:cs typeface="Corbel"/>
                <a:sym typeface="Corbel"/>
              </a:rPr>
              <a:t>2 sec</a:t>
            </a:r>
            <a:endParaRPr b="1" i="0" sz="20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03200" lvl="0" marL="342900" marR="0" rtl="0" algn="l">
              <a:lnSpc>
                <a:spcPct val="85000"/>
              </a:lnSpc>
              <a:spcBef>
                <a:spcPts val="440"/>
              </a:spcBef>
              <a:spcAft>
                <a:spcPts val="0"/>
              </a:spcAft>
              <a:buClr>
                <a:srgbClr val="000099"/>
              </a:buClr>
              <a:buSzPts val="22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342900" lvl="0" marL="342900" marR="0" rtl="0" algn="l">
              <a:lnSpc>
                <a:spcPct val="85000"/>
              </a:lnSpc>
              <a:spcBef>
                <a:spcPts val="440"/>
              </a:spcBef>
              <a:spcAft>
                <a:spcPts val="0"/>
              </a:spcAft>
              <a:buClr>
                <a:srgbClr val="000099"/>
              </a:buClr>
              <a:buSzPts val="22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Access link rate: </a:t>
            </a:r>
            <a:r>
              <a:rPr b="1" i="0" lang="en-US" sz="2800" u="none" cap="none" strike="noStrike">
                <a:solidFill>
                  <a:srgbClr val="0000FF"/>
                </a:solidFill>
                <a:latin typeface="Corbel"/>
                <a:ea typeface="Corbel"/>
                <a:cs typeface="Corbel"/>
                <a:sym typeface="Corbel"/>
              </a:rPr>
              <a:t>15 Mbps</a:t>
            </a:r>
            <a:endParaRPr b="1" i="0" sz="18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19" name="Google Shape;1019;p65"/>
          <p:cNvGrpSpPr/>
          <p:nvPr/>
        </p:nvGrpSpPr>
        <p:grpSpPr>
          <a:xfrm>
            <a:off x="6550026" y="1957388"/>
            <a:ext cx="377825" cy="576262"/>
            <a:chOff x="4140" y="429"/>
            <a:chExt cx="1425" cy="2396"/>
          </a:xfrm>
        </p:grpSpPr>
        <p:sp>
          <p:nvSpPr>
            <p:cNvPr id="1020" name="Google Shape;1020;p65"/>
            <p:cNvSpPr/>
            <p:nvPr/>
          </p:nvSpPr>
          <p:spPr>
            <a:xfrm>
              <a:off x="5268" y="433"/>
              <a:ext cx="283" cy="2286"/>
            </a:xfrm>
            <a:custGeom>
              <a:rect b="b" l="l" r="r" t="t"/>
              <a:pathLst>
                <a:path extrusionOk="0" h="2742" w="354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021" name="Google Shape;1021;p65"/>
            <p:cNvSpPr/>
            <p:nvPr/>
          </p:nvSpPr>
          <p:spPr>
            <a:xfrm>
              <a:off x="4206" y="429"/>
              <a:ext cx="1048" cy="2284"/>
            </a:xfrm>
            <a:prstGeom prst="rect">
              <a:avLst/>
            </a:pr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2" name="Google Shape;1022;p65"/>
            <p:cNvSpPr/>
            <p:nvPr/>
          </p:nvSpPr>
          <p:spPr>
            <a:xfrm>
              <a:off x="5321" y="570"/>
              <a:ext cx="169" cy="2115"/>
            </a:xfrm>
            <a:custGeom>
              <a:rect b="b" l="l" r="r" t="t"/>
              <a:pathLst>
                <a:path extrusionOk="0" h="2537" w="211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023" name="Google Shape;1023;p65"/>
            <p:cNvSpPr/>
            <p:nvPr/>
          </p:nvSpPr>
          <p:spPr>
            <a:xfrm>
              <a:off x="5284" y="1640"/>
              <a:ext cx="263" cy="189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024" name="Google Shape;1024;p65"/>
            <p:cNvSpPr/>
            <p:nvPr/>
          </p:nvSpPr>
          <p:spPr>
            <a:xfrm>
              <a:off x="4212" y="693"/>
              <a:ext cx="599" cy="46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025" name="Google Shape;1025;p65"/>
            <p:cNvGrpSpPr/>
            <p:nvPr/>
          </p:nvGrpSpPr>
          <p:grpSpPr>
            <a:xfrm>
              <a:off x="4751" y="667"/>
              <a:ext cx="581" cy="145"/>
              <a:chOff x="616" y="2567"/>
              <a:chExt cx="725" cy="139"/>
            </a:xfrm>
          </p:grpSpPr>
          <p:sp>
            <p:nvSpPr>
              <p:cNvPr id="1026" name="Google Shape;1026;p65"/>
              <p:cNvSpPr/>
              <p:nvPr/>
            </p:nvSpPr>
            <p:spPr>
              <a:xfrm>
                <a:off x="616" y="2567"/>
                <a:ext cx="725" cy="139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7" name="Google Shape;1027;p65"/>
              <p:cNvSpPr/>
              <p:nvPr/>
            </p:nvSpPr>
            <p:spPr>
              <a:xfrm>
                <a:off x="631" y="2586"/>
                <a:ext cx="695" cy="101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028" name="Google Shape;1028;p65"/>
            <p:cNvSpPr/>
            <p:nvPr/>
          </p:nvSpPr>
          <p:spPr>
            <a:xfrm>
              <a:off x="4224" y="1016"/>
              <a:ext cx="599" cy="53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029" name="Google Shape;1029;p65"/>
            <p:cNvGrpSpPr/>
            <p:nvPr/>
          </p:nvGrpSpPr>
          <p:grpSpPr>
            <a:xfrm>
              <a:off x="4745" y="997"/>
              <a:ext cx="581" cy="132"/>
              <a:chOff x="611" y="2571"/>
              <a:chExt cx="725" cy="137"/>
            </a:xfrm>
          </p:grpSpPr>
          <p:sp>
            <p:nvSpPr>
              <p:cNvPr id="1030" name="Google Shape;1030;p65"/>
              <p:cNvSpPr/>
              <p:nvPr/>
            </p:nvSpPr>
            <p:spPr>
              <a:xfrm>
                <a:off x="611" y="2571"/>
                <a:ext cx="725" cy="137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1" name="Google Shape;1031;p65"/>
              <p:cNvSpPr/>
              <p:nvPr/>
            </p:nvSpPr>
            <p:spPr>
              <a:xfrm>
                <a:off x="626" y="2584"/>
                <a:ext cx="695" cy="110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032" name="Google Shape;1032;p65"/>
            <p:cNvSpPr/>
            <p:nvPr/>
          </p:nvSpPr>
          <p:spPr>
            <a:xfrm>
              <a:off x="4218" y="1360"/>
              <a:ext cx="593" cy="46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3" name="Google Shape;1033;p65"/>
            <p:cNvSpPr/>
            <p:nvPr/>
          </p:nvSpPr>
          <p:spPr>
            <a:xfrm>
              <a:off x="4230" y="1657"/>
              <a:ext cx="593" cy="46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034" name="Google Shape;1034;p65"/>
            <p:cNvGrpSpPr/>
            <p:nvPr/>
          </p:nvGrpSpPr>
          <p:grpSpPr>
            <a:xfrm>
              <a:off x="4733" y="1630"/>
              <a:ext cx="587" cy="146"/>
              <a:chOff x="611" y="2571"/>
              <a:chExt cx="731" cy="134"/>
            </a:xfrm>
          </p:grpSpPr>
          <p:sp>
            <p:nvSpPr>
              <p:cNvPr id="1035" name="Google Shape;1035;p65"/>
              <p:cNvSpPr/>
              <p:nvPr/>
            </p:nvSpPr>
            <p:spPr>
              <a:xfrm>
                <a:off x="611" y="2571"/>
                <a:ext cx="731" cy="134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6" name="Google Shape;1036;p65"/>
              <p:cNvSpPr/>
              <p:nvPr/>
            </p:nvSpPr>
            <p:spPr>
              <a:xfrm>
                <a:off x="626" y="2589"/>
                <a:ext cx="701" cy="97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037" name="Google Shape;1037;p65"/>
            <p:cNvSpPr/>
            <p:nvPr/>
          </p:nvSpPr>
          <p:spPr>
            <a:xfrm>
              <a:off x="5288" y="1354"/>
              <a:ext cx="263" cy="188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grpSp>
          <p:nvGrpSpPr>
            <p:cNvPr id="1038" name="Google Shape;1038;p65"/>
            <p:cNvGrpSpPr/>
            <p:nvPr/>
          </p:nvGrpSpPr>
          <p:grpSpPr>
            <a:xfrm>
              <a:off x="4739" y="1327"/>
              <a:ext cx="580" cy="139"/>
              <a:chOff x="614" y="2568"/>
              <a:chExt cx="723" cy="139"/>
            </a:xfrm>
          </p:grpSpPr>
          <p:sp>
            <p:nvSpPr>
              <p:cNvPr id="1039" name="Google Shape;1039;p65"/>
              <p:cNvSpPr/>
              <p:nvPr/>
            </p:nvSpPr>
            <p:spPr>
              <a:xfrm>
                <a:off x="614" y="2568"/>
                <a:ext cx="723" cy="139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0" name="Google Shape;1040;p65"/>
              <p:cNvSpPr/>
              <p:nvPr/>
            </p:nvSpPr>
            <p:spPr>
              <a:xfrm>
                <a:off x="629" y="2581"/>
                <a:ext cx="694" cy="106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041" name="Google Shape;1041;p65"/>
            <p:cNvSpPr/>
            <p:nvPr/>
          </p:nvSpPr>
          <p:spPr>
            <a:xfrm>
              <a:off x="5248" y="429"/>
              <a:ext cx="72" cy="2290"/>
            </a:xfrm>
            <a:prstGeom prst="rect">
              <a:avLst/>
            </a:prstGeom>
            <a:gradFill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2" name="Google Shape;1042;p65"/>
            <p:cNvSpPr/>
            <p:nvPr/>
          </p:nvSpPr>
          <p:spPr>
            <a:xfrm>
              <a:off x="5312" y="1007"/>
              <a:ext cx="237" cy="213"/>
            </a:xfrm>
            <a:custGeom>
              <a:rect b="b" l="l" r="r" t="t"/>
              <a:pathLst>
                <a:path extrusionOk="0" h="256" w="29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043" name="Google Shape;1043;p65"/>
            <p:cNvSpPr/>
            <p:nvPr/>
          </p:nvSpPr>
          <p:spPr>
            <a:xfrm>
              <a:off x="5315" y="680"/>
              <a:ext cx="244" cy="240"/>
            </a:xfrm>
            <a:custGeom>
              <a:rect b="b" l="l" r="r" t="t"/>
              <a:pathLst>
                <a:path extrusionOk="0" h="288" w="304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044" name="Google Shape;1044;p65"/>
            <p:cNvSpPr/>
            <p:nvPr/>
          </p:nvSpPr>
          <p:spPr>
            <a:xfrm>
              <a:off x="5517" y="2614"/>
              <a:ext cx="48" cy="92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5" name="Google Shape;1045;p65"/>
            <p:cNvSpPr/>
            <p:nvPr/>
          </p:nvSpPr>
          <p:spPr>
            <a:xfrm>
              <a:off x="5302" y="2614"/>
              <a:ext cx="245" cy="200"/>
            </a:xfrm>
            <a:custGeom>
              <a:rect b="b" l="l" r="r" t="t"/>
              <a:pathLst>
                <a:path extrusionOk="0" h="240" w="306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046" name="Google Shape;1046;p65"/>
            <p:cNvSpPr/>
            <p:nvPr/>
          </p:nvSpPr>
          <p:spPr>
            <a:xfrm>
              <a:off x="4140" y="2680"/>
              <a:ext cx="1197" cy="145"/>
            </a:xfrm>
            <a:prstGeom prst="roundRect">
              <a:avLst>
                <a:gd fmla="val 50000" name="adj"/>
              </a:avLst>
            </a:prstGeom>
            <a:solidFill>
              <a:srgbClr val="DDDDDD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7" name="Google Shape;1047;p65"/>
            <p:cNvSpPr/>
            <p:nvPr/>
          </p:nvSpPr>
          <p:spPr>
            <a:xfrm>
              <a:off x="4206" y="2713"/>
              <a:ext cx="1072" cy="79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" name="Google Shape;1048;p65"/>
            <p:cNvSpPr/>
            <p:nvPr/>
          </p:nvSpPr>
          <p:spPr>
            <a:xfrm>
              <a:off x="4308" y="2383"/>
              <a:ext cx="156" cy="145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" name="Google Shape;1049;p65"/>
            <p:cNvSpPr/>
            <p:nvPr/>
          </p:nvSpPr>
          <p:spPr>
            <a:xfrm>
              <a:off x="4487" y="2383"/>
              <a:ext cx="162" cy="14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Noto Sans Symbols"/>
                <a:buNone/>
              </a:pPr>
              <a:r>
                <a:t/>
              </a:r>
              <a:endParaRPr b="0" i="0" sz="1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" name="Google Shape;1050;p65"/>
            <p:cNvSpPr/>
            <p:nvPr/>
          </p:nvSpPr>
          <p:spPr>
            <a:xfrm>
              <a:off x="4661" y="2383"/>
              <a:ext cx="162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1" name="Google Shape;1051;p65"/>
            <p:cNvSpPr/>
            <p:nvPr/>
          </p:nvSpPr>
          <p:spPr>
            <a:xfrm>
              <a:off x="5062" y="1835"/>
              <a:ext cx="84" cy="759"/>
            </a:xfrm>
            <a:prstGeom prst="rect">
              <a:avLst/>
            </a:prstGeom>
            <a:solidFill>
              <a:srgbClr val="29292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52" name="Google Shape;1052;p65"/>
          <p:cNvGrpSpPr/>
          <p:nvPr/>
        </p:nvGrpSpPr>
        <p:grpSpPr>
          <a:xfrm>
            <a:off x="6699251" y="5070476"/>
            <a:ext cx="525463" cy="557213"/>
            <a:chOff x="-44" y="1473"/>
            <a:chExt cx="981" cy="1105"/>
          </a:xfrm>
        </p:grpSpPr>
        <p:pic>
          <p:nvPicPr>
            <p:cNvPr descr="desktop_computer_stylized_medium" id="1053" name="Google Shape;1053;p6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54" name="Google Shape;1054;p65"/>
            <p:cNvSpPr/>
            <p:nvPr/>
          </p:nvSpPr>
          <p:spPr>
            <a:xfrm flipH="1">
              <a:off x="374" y="1579"/>
              <a:ext cx="477" cy="506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</p:grpSp>
      <p:grpSp>
        <p:nvGrpSpPr>
          <p:cNvPr id="1055" name="Google Shape;1055;p65"/>
          <p:cNvGrpSpPr/>
          <p:nvPr/>
        </p:nvGrpSpPr>
        <p:grpSpPr>
          <a:xfrm>
            <a:off x="7464426" y="1479551"/>
            <a:ext cx="377825" cy="576263"/>
            <a:chOff x="4140" y="429"/>
            <a:chExt cx="1425" cy="2396"/>
          </a:xfrm>
        </p:grpSpPr>
        <p:sp>
          <p:nvSpPr>
            <p:cNvPr id="1056" name="Google Shape;1056;p65"/>
            <p:cNvSpPr/>
            <p:nvPr/>
          </p:nvSpPr>
          <p:spPr>
            <a:xfrm>
              <a:off x="5268" y="433"/>
              <a:ext cx="283" cy="2286"/>
            </a:xfrm>
            <a:custGeom>
              <a:rect b="b" l="l" r="r" t="t"/>
              <a:pathLst>
                <a:path extrusionOk="0" h="2742" w="354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057" name="Google Shape;1057;p65"/>
            <p:cNvSpPr/>
            <p:nvPr/>
          </p:nvSpPr>
          <p:spPr>
            <a:xfrm>
              <a:off x="4206" y="429"/>
              <a:ext cx="1048" cy="2284"/>
            </a:xfrm>
            <a:prstGeom prst="rect">
              <a:avLst/>
            </a:pr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8" name="Google Shape;1058;p65"/>
            <p:cNvSpPr/>
            <p:nvPr/>
          </p:nvSpPr>
          <p:spPr>
            <a:xfrm>
              <a:off x="5321" y="570"/>
              <a:ext cx="169" cy="2115"/>
            </a:xfrm>
            <a:custGeom>
              <a:rect b="b" l="l" r="r" t="t"/>
              <a:pathLst>
                <a:path extrusionOk="0" h="2537" w="211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059" name="Google Shape;1059;p65"/>
            <p:cNvSpPr/>
            <p:nvPr/>
          </p:nvSpPr>
          <p:spPr>
            <a:xfrm>
              <a:off x="5284" y="1640"/>
              <a:ext cx="263" cy="189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060" name="Google Shape;1060;p65"/>
            <p:cNvSpPr/>
            <p:nvPr/>
          </p:nvSpPr>
          <p:spPr>
            <a:xfrm>
              <a:off x="4212" y="693"/>
              <a:ext cx="599" cy="46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061" name="Google Shape;1061;p65"/>
            <p:cNvGrpSpPr/>
            <p:nvPr/>
          </p:nvGrpSpPr>
          <p:grpSpPr>
            <a:xfrm>
              <a:off x="4751" y="667"/>
              <a:ext cx="581" cy="145"/>
              <a:chOff x="616" y="2567"/>
              <a:chExt cx="725" cy="139"/>
            </a:xfrm>
          </p:grpSpPr>
          <p:sp>
            <p:nvSpPr>
              <p:cNvPr id="1062" name="Google Shape;1062;p65"/>
              <p:cNvSpPr/>
              <p:nvPr/>
            </p:nvSpPr>
            <p:spPr>
              <a:xfrm>
                <a:off x="616" y="2567"/>
                <a:ext cx="725" cy="139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3" name="Google Shape;1063;p65"/>
              <p:cNvSpPr/>
              <p:nvPr/>
            </p:nvSpPr>
            <p:spPr>
              <a:xfrm>
                <a:off x="631" y="2586"/>
                <a:ext cx="695" cy="101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064" name="Google Shape;1064;p65"/>
            <p:cNvSpPr/>
            <p:nvPr/>
          </p:nvSpPr>
          <p:spPr>
            <a:xfrm>
              <a:off x="4224" y="1016"/>
              <a:ext cx="599" cy="53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065" name="Google Shape;1065;p65"/>
            <p:cNvGrpSpPr/>
            <p:nvPr/>
          </p:nvGrpSpPr>
          <p:grpSpPr>
            <a:xfrm>
              <a:off x="4745" y="997"/>
              <a:ext cx="581" cy="132"/>
              <a:chOff x="611" y="2571"/>
              <a:chExt cx="725" cy="137"/>
            </a:xfrm>
          </p:grpSpPr>
          <p:sp>
            <p:nvSpPr>
              <p:cNvPr id="1066" name="Google Shape;1066;p65"/>
              <p:cNvSpPr/>
              <p:nvPr/>
            </p:nvSpPr>
            <p:spPr>
              <a:xfrm>
                <a:off x="611" y="2571"/>
                <a:ext cx="725" cy="137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7" name="Google Shape;1067;p65"/>
              <p:cNvSpPr/>
              <p:nvPr/>
            </p:nvSpPr>
            <p:spPr>
              <a:xfrm>
                <a:off x="626" y="2584"/>
                <a:ext cx="695" cy="110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068" name="Google Shape;1068;p65"/>
            <p:cNvSpPr/>
            <p:nvPr/>
          </p:nvSpPr>
          <p:spPr>
            <a:xfrm>
              <a:off x="4218" y="1360"/>
              <a:ext cx="593" cy="46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9" name="Google Shape;1069;p65"/>
            <p:cNvSpPr/>
            <p:nvPr/>
          </p:nvSpPr>
          <p:spPr>
            <a:xfrm>
              <a:off x="4230" y="1657"/>
              <a:ext cx="593" cy="46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070" name="Google Shape;1070;p65"/>
            <p:cNvGrpSpPr/>
            <p:nvPr/>
          </p:nvGrpSpPr>
          <p:grpSpPr>
            <a:xfrm>
              <a:off x="4733" y="1630"/>
              <a:ext cx="587" cy="146"/>
              <a:chOff x="611" y="2571"/>
              <a:chExt cx="731" cy="134"/>
            </a:xfrm>
          </p:grpSpPr>
          <p:sp>
            <p:nvSpPr>
              <p:cNvPr id="1071" name="Google Shape;1071;p65"/>
              <p:cNvSpPr/>
              <p:nvPr/>
            </p:nvSpPr>
            <p:spPr>
              <a:xfrm>
                <a:off x="611" y="2571"/>
                <a:ext cx="731" cy="134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2" name="Google Shape;1072;p65"/>
              <p:cNvSpPr/>
              <p:nvPr/>
            </p:nvSpPr>
            <p:spPr>
              <a:xfrm>
                <a:off x="626" y="2589"/>
                <a:ext cx="701" cy="97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073" name="Google Shape;1073;p65"/>
            <p:cNvSpPr/>
            <p:nvPr/>
          </p:nvSpPr>
          <p:spPr>
            <a:xfrm>
              <a:off x="5288" y="1354"/>
              <a:ext cx="263" cy="188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grpSp>
          <p:nvGrpSpPr>
            <p:cNvPr id="1074" name="Google Shape;1074;p65"/>
            <p:cNvGrpSpPr/>
            <p:nvPr/>
          </p:nvGrpSpPr>
          <p:grpSpPr>
            <a:xfrm>
              <a:off x="4739" y="1327"/>
              <a:ext cx="580" cy="139"/>
              <a:chOff x="614" y="2568"/>
              <a:chExt cx="723" cy="139"/>
            </a:xfrm>
          </p:grpSpPr>
          <p:sp>
            <p:nvSpPr>
              <p:cNvPr id="1075" name="Google Shape;1075;p65"/>
              <p:cNvSpPr/>
              <p:nvPr/>
            </p:nvSpPr>
            <p:spPr>
              <a:xfrm>
                <a:off x="614" y="2568"/>
                <a:ext cx="723" cy="139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6" name="Google Shape;1076;p65"/>
              <p:cNvSpPr/>
              <p:nvPr/>
            </p:nvSpPr>
            <p:spPr>
              <a:xfrm>
                <a:off x="629" y="2581"/>
                <a:ext cx="694" cy="106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077" name="Google Shape;1077;p65"/>
            <p:cNvSpPr/>
            <p:nvPr/>
          </p:nvSpPr>
          <p:spPr>
            <a:xfrm>
              <a:off x="5248" y="429"/>
              <a:ext cx="72" cy="2290"/>
            </a:xfrm>
            <a:prstGeom prst="rect">
              <a:avLst/>
            </a:prstGeom>
            <a:gradFill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8" name="Google Shape;1078;p65"/>
            <p:cNvSpPr/>
            <p:nvPr/>
          </p:nvSpPr>
          <p:spPr>
            <a:xfrm>
              <a:off x="5312" y="1007"/>
              <a:ext cx="237" cy="213"/>
            </a:xfrm>
            <a:custGeom>
              <a:rect b="b" l="l" r="r" t="t"/>
              <a:pathLst>
                <a:path extrusionOk="0" h="256" w="29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079" name="Google Shape;1079;p65"/>
            <p:cNvSpPr/>
            <p:nvPr/>
          </p:nvSpPr>
          <p:spPr>
            <a:xfrm>
              <a:off x="5315" y="680"/>
              <a:ext cx="244" cy="240"/>
            </a:xfrm>
            <a:custGeom>
              <a:rect b="b" l="l" r="r" t="t"/>
              <a:pathLst>
                <a:path extrusionOk="0" h="288" w="304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080" name="Google Shape;1080;p65"/>
            <p:cNvSpPr/>
            <p:nvPr/>
          </p:nvSpPr>
          <p:spPr>
            <a:xfrm>
              <a:off x="5517" y="2614"/>
              <a:ext cx="48" cy="92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1" name="Google Shape;1081;p65"/>
            <p:cNvSpPr/>
            <p:nvPr/>
          </p:nvSpPr>
          <p:spPr>
            <a:xfrm>
              <a:off x="5302" y="2614"/>
              <a:ext cx="245" cy="200"/>
            </a:xfrm>
            <a:custGeom>
              <a:rect b="b" l="l" r="r" t="t"/>
              <a:pathLst>
                <a:path extrusionOk="0" h="240" w="306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082" name="Google Shape;1082;p65"/>
            <p:cNvSpPr/>
            <p:nvPr/>
          </p:nvSpPr>
          <p:spPr>
            <a:xfrm>
              <a:off x="4140" y="2680"/>
              <a:ext cx="1197" cy="145"/>
            </a:xfrm>
            <a:prstGeom prst="roundRect">
              <a:avLst>
                <a:gd fmla="val 50000" name="adj"/>
              </a:avLst>
            </a:prstGeom>
            <a:solidFill>
              <a:srgbClr val="DDDDDD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3" name="Google Shape;1083;p65"/>
            <p:cNvSpPr/>
            <p:nvPr/>
          </p:nvSpPr>
          <p:spPr>
            <a:xfrm>
              <a:off x="4206" y="2713"/>
              <a:ext cx="1072" cy="79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4" name="Google Shape;1084;p65"/>
            <p:cNvSpPr/>
            <p:nvPr/>
          </p:nvSpPr>
          <p:spPr>
            <a:xfrm>
              <a:off x="4308" y="2383"/>
              <a:ext cx="156" cy="145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5" name="Google Shape;1085;p65"/>
            <p:cNvSpPr/>
            <p:nvPr/>
          </p:nvSpPr>
          <p:spPr>
            <a:xfrm>
              <a:off x="4487" y="2383"/>
              <a:ext cx="162" cy="14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Noto Sans Symbols"/>
                <a:buNone/>
              </a:pPr>
              <a:r>
                <a:t/>
              </a:r>
              <a:endParaRPr b="0" i="0" sz="1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6" name="Google Shape;1086;p65"/>
            <p:cNvSpPr/>
            <p:nvPr/>
          </p:nvSpPr>
          <p:spPr>
            <a:xfrm>
              <a:off x="4661" y="2383"/>
              <a:ext cx="162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7" name="Google Shape;1087;p65"/>
            <p:cNvSpPr/>
            <p:nvPr/>
          </p:nvSpPr>
          <p:spPr>
            <a:xfrm>
              <a:off x="5062" y="1835"/>
              <a:ext cx="84" cy="759"/>
            </a:xfrm>
            <a:prstGeom prst="rect">
              <a:avLst/>
            </a:prstGeom>
            <a:solidFill>
              <a:srgbClr val="29292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88" name="Google Shape;1088;p65"/>
          <p:cNvGrpSpPr/>
          <p:nvPr/>
        </p:nvGrpSpPr>
        <p:grpSpPr>
          <a:xfrm>
            <a:off x="8216901" y="1511301"/>
            <a:ext cx="377825" cy="576263"/>
            <a:chOff x="4140" y="429"/>
            <a:chExt cx="1425" cy="2396"/>
          </a:xfrm>
        </p:grpSpPr>
        <p:sp>
          <p:nvSpPr>
            <p:cNvPr id="1089" name="Google Shape;1089;p65"/>
            <p:cNvSpPr/>
            <p:nvPr/>
          </p:nvSpPr>
          <p:spPr>
            <a:xfrm>
              <a:off x="5268" y="433"/>
              <a:ext cx="283" cy="2286"/>
            </a:xfrm>
            <a:custGeom>
              <a:rect b="b" l="l" r="r" t="t"/>
              <a:pathLst>
                <a:path extrusionOk="0" h="2742" w="354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090" name="Google Shape;1090;p65"/>
            <p:cNvSpPr/>
            <p:nvPr/>
          </p:nvSpPr>
          <p:spPr>
            <a:xfrm>
              <a:off x="4206" y="429"/>
              <a:ext cx="1048" cy="2284"/>
            </a:xfrm>
            <a:prstGeom prst="rect">
              <a:avLst/>
            </a:pr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1" name="Google Shape;1091;p65"/>
            <p:cNvSpPr/>
            <p:nvPr/>
          </p:nvSpPr>
          <p:spPr>
            <a:xfrm>
              <a:off x="5321" y="570"/>
              <a:ext cx="169" cy="2115"/>
            </a:xfrm>
            <a:custGeom>
              <a:rect b="b" l="l" r="r" t="t"/>
              <a:pathLst>
                <a:path extrusionOk="0" h="2537" w="211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092" name="Google Shape;1092;p65"/>
            <p:cNvSpPr/>
            <p:nvPr/>
          </p:nvSpPr>
          <p:spPr>
            <a:xfrm>
              <a:off x="5284" y="1640"/>
              <a:ext cx="263" cy="189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093" name="Google Shape;1093;p65"/>
            <p:cNvSpPr/>
            <p:nvPr/>
          </p:nvSpPr>
          <p:spPr>
            <a:xfrm>
              <a:off x="4212" y="693"/>
              <a:ext cx="599" cy="46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094" name="Google Shape;1094;p65"/>
            <p:cNvGrpSpPr/>
            <p:nvPr/>
          </p:nvGrpSpPr>
          <p:grpSpPr>
            <a:xfrm>
              <a:off x="4751" y="667"/>
              <a:ext cx="581" cy="145"/>
              <a:chOff x="616" y="2567"/>
              <a:chExt cx="725" cy="139"/>
            </a:xfrm>
          </p:grpSpPr>
          <p:sp>
            <p:nvSpPr>
              <p:cNvPr id="1095" name="Google Shape;1095;p65"/>
              <p:cNvSpPr/>
              <p:nvPr/>
            </p:nvSpPr>
            <p:spPr>
              <a:xfrm>
                <a:off x="616" y="2567"/>
                <a:ext cx="725" cy="139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6" name="Google Shape;1096;p65"/>
              <p:cNvSpPr/>
              <p:nvPr/>
            </p:nvSpPr>
            <p:spPr>
              <a:xfrm>
                <a:off x="631" y="2586"/>
                <a:ext cx="695" cy="101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097" name="Google Shape;1097;p65"/>
            <p:cNvSpPr/>
            <p:nvPr/>
          </p:nvSpPr>
          <p:spPr>
            <a:xfrm>
              <a:off x="4224" y="1016"/>
              <a:ext cx="599" cy="53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098" name="Google Shape;1098;p65"/>
            <p:cNvGrpSpPr/>
            <p:nvPr/>
          </p:nvGrpSpPr>
          <p:grpSpPr>
            <a:xfrm>
              <a:off x="4745" y="997"/>
              <a:ext cx="581" cy="132"/>
              <a:chOff x="611" y="2571"/>
              <a:chExt cx="725" cy="137"/>
            </a:xfrm>
          </p:grpSpPr>
          <p:sp>
            <p:nvSpPr>
              <p:cNvPr id="1099" name="Google Shape;1099;p65"/>
              <p:cNvSpPr/>
              <p:nvPr/>
            </p:nvSpPr>
            <p:spPr>
              <a:xfrm>
                <a:off x="611" y="2571"/>
                <a:ext cx="725" cy="137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0" name="Google Shape;1100;p65"/>
              <p:cNvSpPr/>
              <p:nvPr/>
            </p:nvSpPr>
            <p:spPr>
              <a:xfrm>
                <a:off x="626" y="2584"/>
                <a:ext cx="695" cy="110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101" name="Google Shape;1101;p65"/>
            <p:cNvSpPr/>
            <p:nvPr/>
          </p:nvSpPr>
          <p:spPr>
            <a:xfrm>
              <a:off x="4218" y="1360"/>
              <a:ext cx="593" cy="46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2" name="Google Shape;1102;p65"/>
            <p:cNvSpPr/>
            <p:nvPr/>
          </p:nvSpPr>
          <p:spPr>
            <a:xfrm>
              <a:off x="4230" y="1657"/>
              <a:ext cx="593" cy="46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103" name="Google Shape;1103;p65"/>
            <p:cNvGrpSpPr/>
            <p:nvPr/>
          </p:nvGrpSpPr>
          <p:grpSpPr>
            <a:xfrm>
              <a:off x="4733" y="1630"/>
              <a:ext cx="587" cy="146"/>
              <a:chOff x="611" y="2571"/>
              <a:chExt cx="731" cy="134"/>
            </a:xfrm>
          </p:grpSpPr>
          <p:sp>
            <p:nvSpPr>
              <p:cNvPr id="1104" name="Google Shape;1104;p65"/>
              <p:cNvSpPr/>
              <p:nvPr/>
            </p:nvSpPr>
            <p:spPr>
              <a:xfrm>
                <a:off x="611" y="2571"/>
                <a:ext cx="731" cy="134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5" name="Google Shape;1105;p65"/>
              <p:cNvSpPr/>
              <p:nvPr/>
            </p:nvSpPr>
            <p:spPr>
              <a:xfrm>
                <a:off x="626" y="2589"/>
                <a:ext cx="701" cy="97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106" name="Google Shape;1106;p65"/>
            <p:cNvSpPr/>
            <p:nvPr/>
          </p:nvSpPr>
          <p:spPr>
            <a:xfrm>
              <a:off x="5288" y="1354"/>
              <a:ext cx="263" cy="188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grpSp>
          <p:nvGrpSpPr>
            <p:cNvPr id="1107" name="Google Shape;1107;p65"/>
            <p:cNvGrpSpPr/>
            <p:nvPr/>
          </p:nvGrpSpPr>
          <p:grpSpPr>
            <a:xfrm>
              <a:off x="4739" y="1327"/>
              <a:ext cx="580" cy="139"/>
              <a:chOff x="614" y="2568"/>
              <a:chExt cx="723" cy="139"/>
            </a:xfrm>
          </p:grpSpPr>
          <p:sp>
            <p:nvSpPr>
              <p:cNvPr id="1108" name="Google Shape;1108;p65"/>
              <p:cNvSpPr/>
              <p:nvPr/>
            </p:nvSpPr>
            <p:spPr>
              <a:xfrm>
                <a:off x="614" y="2568"/>
                <a:ext cx="723" cy="139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9" name="Google Shape;1109;p65"/>
              <p:cNvSpPr/>
              <p:nvPr/>
            </p:nvSpPr>
            <p:spPr>
              <a:xfrm>
                <a:off x="629" y="2581"/>
                <a:ext cx="694" cy="106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110" name="Google Shape;1110;p65"/>
            <p:cNvSpPr/>
            <p:nvPr/>
          </p:nvSpPr>
          <p:spPr>
            <a:xfrm>
              <a:off x="5248" y="429"/>
              <a:ext cx="72" cy="2290"/>
            </a:xfrm>
            <a:prstGeom prst="rect">
              <a:avLst/>
            </a:prstGeom>
            <a:gradFill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1" name="Google Shape;1111;p65"/>
            <p:cNvSpPr/>
            <p:nvPr/>
          </p:nvSpPr>
          <p:spPr>
            <a:xfrm>
              <a:off x="5312" y="1007"/>
              <a:ext cx="237" cy="213"/>
            </a:xfrm>
            <a:custGeom>
              <a:rect b="b" l="l" r="r" t="t"/>
              <a:pathLst>
                <a:path extrusionOk="0" h="256" w="29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112" name="Google Shape;1112;p65"/>
            <p:cNvSpPr/>
            <p:nvPr/>
          </p:nvSpPr>
          <p:spPr>
            <a:xfrm>
              <a:off x="5315" y="680"/>
              <a:ext cx="244" cy="240"/>
            </a:xfrm>
            <a:custGeom>
              <a:rect b="b" l="l" r="r" t="t"/>
              <a:pathLst>
                <a:path extrusionOk="0" h="288" w="304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113" name="Google Shape;1113;p65"/>
            <p:cNvSpPr/>
            <p:nvPr/>
          </p:nvSpPr>
          <p:spPr>
            <a:xfrm>
              <a:off x="5517" y="2614"/>
              <a:ext cx="48" cy="92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4" name="Google Shape;1114;p65"/>
            <p:cNvSpPr/>
            <p:nvPr/>
          </p:nvSpPr>
          <p:spPr>
            <a:xfrm>
              <a:off x="5302" y="2614"/>
              <a:ext cx="245" cy="200"/>
            </a:xfrm>
            <a:custGeom>
              <a:rect b="b" l="l" r="r" t="t"/>
              <a:pathLst>
                <a:path extrusionOk="0" h="240" w="306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115" name="Google Shape;1115;p65"/>
            <p:cNvSpPr/>
            <p:nvPr/>
          </p:nvSpPr>
          <p:spPr>
            <a:xfrm>
              <a:off x="4140" y="2680"/>
              <a:ext cx="1197" cy="145"/>
            </a:xfrm>
            <a:prstGeom prst="roundRect">
              <a:avLst>
                <a:gd fmla="val 50000" name="adj"/>
              </a:avLst>
            </a:prstGeom>
            <a:solidFill>
              <a:srgbClr val="DDDDDD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6" name="Google Shape;1116;p65"/>
            <p:cNvSpPr/>
            <p:nvPr/>
          </p:nvSpPr>
          <p:spPr>
            <a:xfrm>
              <a:off x="4206" y="2713"/>
              <a:ext cx="1072" cy="79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7" name="Google Shape;1117;p65"/>
            <p:cNvSpPr/>
            <p:nvPr/>
          </p:nvSpPr>
          <p:spPr>
            <a:xfrm>
              <a:off x="4308" y="2383"/>
              <a:ext cx="156" cy="145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8" name="Google Shape;1118;p65"/>
            <p:cNvSpPr/>
            <p:nvPr/>
          </p:nvSpPr>
          <p:spPr>
            <a:xfrm>
              <a:off x="4487" y="2383"/>
              <a:ext cx="162" cy="14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Noto Sans Symbols"/>
                <a:buNone/>
              </a:pPr>
              <a:r>
                <a:t/>
              </a:r>
              <a:endParaRPr b="0" i="0" sz="1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9" name="Google Shape;1119;p65"/>
            <p:cNvSpPr/>
            <p:nvPr/>
          </p:nvSpPr>
          <p:spPr>
            <a:xfrm>
              <a:off x="4661" y="2383"/>
              <a:ext cx="162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0" name="Google Shape;1120;p65"/>
            <p:cNvSpPr/>
            <p:nvPr/>
          </p:nvSpPr>
          <p:spPr>
            <a:xfrm>
              <a:off x="5062" y="1835"/>
              <a:ext cx="84" cy="759"/>
            </a:xfrm>
            <a:prstGeom prst="rect">
              <a:avLst/>
            </a:prstGeom>
            <a:solidFill>
              <a:srgbClr val="29292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21" name="Google Shape;1121;p65"/>
          <p:cNvGrpSpPr/>
          <p:nvPr/>
        </p:nvGrpSpPr>
        <p:grpSpPr>
          <a:xfrm>
            <a:off x="8826501" y="1663701"/>
            <a:ext cx="377825" cy="576263"/>
            <a:chOff x="4140" y="429"/>
            <a:chExt cx="1425" cy="2396"/>
          </a:xfrm>
        </p:grpSpPr>
        <p:sp>
          <p:nvSpPr>
            <p:cNvPr id="1122" name="Google Shape;1122;p65"/>
            <p:cNvSpPr/>
            <p:nvPr/>
          </p:nvSpPr>
          <p:spPr>
            <a:xfrm>
              <a:off x="5268" y="433"/>
              <a:ext cx="283" cy="2286"/>
            </a:xfrm>
            <a:custGeom>
              <a:rect b="b" l="l" r="r" t="t"/>
              <a:pathLst>
                <a:path extrusionOk="0" h="2742" w="354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123" name="Google Shape;1123;p65"/>
            <p:cNvSpPr/>
            <p:nvPr/>
          </p:nvSpPr>
          <p:spPr>
            <a:xfrm>
              <a:off x="4206" y="429"/>
              <a:ext cx="1048" cy="2284"/>
            </a:xfrm>
            <a:prstGeom prst="rect">
              <a:avLst/>
            </a:pr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4" name="Google Shape;1124;p65"/>
            <p:cNvSpPr/>
            <p:nvPr/>
          </p:nvSpPr>
          <p:spPr>
            <a:xfrm>
              <a:off x="5321" y="570"/>
              <a:ext cx="169" cy="2115"/>
            </a:xfrm>
            <a:custGeom>
              <a:rect b="b" l="l" r="r" t="t"/>
              <a:pathLst>
                <a:path extrusionOk="0" h="2537" w="211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125" name="Google Shape;1125;p65"/>
            <p:cNvSpPr/>
            <p:nvPr/>
          </p:nvSpPr>
          <p:spPr>
            <a:xfrm>
              <a:off x="5284" y="1640"/>
              <a:ext cx="263" cy="189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126" name="Google Shape;1126;p65"/>
            <p:cNvSpPr/>
            <p:nvPr/>
          </p:nvSpPr>
          <p:spPr>
            <a:xfrm>
              <a:off x="4212" y="693"/>
              <a:ext cx="599" cy="46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127" name="Google Shape;1127;p65"/>
            <p:cNvGrpSpPr/>
            <p:nvPr/>
          </p:nvGrpSpPr>
          <p:grpSpPr>
            <a:xfrm>
              <a:off x="4751" y="667"/>
              <a:ext cx="581" cy="145"/>
              <a:chOff x="616" y="2567"/>
              <a:chExt cx="725" cy="139"/>
            </a:xfrm>
          </p:grpSpPr>
          <p:sp>
            <p:nvSpPr>
              <p:cNvPr id="1128" name="Google Shape;1128;p65"/>
              <p:cNvSpPr/>
              <p:nvPr/>
            </p:nvSpPr>
            <p:spPr>
              <a:xfrm>
                <a:off x="616" y="2567"/>
                <a:ext cx="725" cy="139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9" name="Google Shape;1129;p65"/>
              <p:cNvSpPr/>
              <p:nvPr/>
            </p:nvSpPr>
            <p:spPr>
              <a:xfrm>
                <a:off x="631" y="2586"/>
                <a:ext cx="695" cy="101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130" name="Google Shape;1130;p65"/>
            <p:cNvSpPr/>
            <p:nvPr/>
          </p:nvSpPr>
          <p:spPr>
            <a:xfrm>
              <a:off x="4224" y="1016"/>
              <a:ext cx="599" cy="53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131" name="Google Shape;1131;p65"/>
            <p:cNvGrpSpPr/>
            <p:nvPr/>
          </p:nvGrpSpPr>
          <p:grpSpPr>
            <a:xfrm>
              <a:off x="4745" y="997"/>
              <a:ext cx="581" cy="132"/>
              <a:chOff x="611" y="2571"/>
              <a:chExt cx="725" cy="137"/>
            </a:xfrm>
          </p:grpSpPr>
          <p:sp>
            <p:nvSpPr>
              <p:cNvPr id="1132" name="Google Shape;1132;p65"/>
              <p:cNvSpPr/>
              <p:nvPr/>
            </p:nvSpPr>
            <p:spPr>
              <a:xfrm>
                <a:off x="611" y="2571"/>
                <a:ext cx="725" cy="137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3" name="Google Shape;1133;p65"/>
              <p:cNvSpPr/>
              <p:nvPr/>
            </p:nvSpPr>
            <p:spPr>
              <a:xfrm>
                <a:off x="626" y="2584"/>
                <a:ext cx="695" cy="110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134" name="Google Shape;1134;p65"/>
            <p:cNvSpPr/>
            <p:nvPr/>
          </p:nvSpPr>
          <p:spPr>
            <a:xfrm>
              <a:off x="4218" y="1360"/>
              <a:ext cx="593" cy="46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5" name="Google Shape;1135;p65"/>
            <p:cNvSpPr/>
            <p:nvPr/>
          </p:nvSpPr>
          <p:spPr>
            <a:xfrm>
              <a:off x="4230" y="1657"/>
              <a:ext cx="593" cy="46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136" name="Google Shape;1136;p65"/>
            <p:cNvGrpSpPr/>
            <p:nvPr/>
          </p:nvGrpSpPr>
          <p:grpSpPr>
            <a:xfrm>
              <a:off x="4733" y="1630"/>
              <a:ext cx="587" cy="146"/>
              <a:chOff x="611" y="2571"/>
              <a:chExt cx="731" cy="134"/>
            </a:xfrm>
          </p:grpSpPr>
          <p:sp>
            <p:nvSpPr>
              <p:cNvPr id="1137" name="Google Shape;1137;p65"/>
              <p:cNvSpPr/>
              <p:nvPr/>
            </p:nvSpPr>
            <p:spPr>
              <a:xfrm>
                <a:off x="611" y="2571"/>
                <a:ext cx="731" cy="134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8" name="Google Shape;1138;p65"/>
              <p:cNvSpPr/>
              <p:nvPr/>
            </p:nvSpPr>
            <p:spPr>
              <a:xfrm>
                <a:off x="626" y="2589"/>
                <a:ext cx="701" cy="97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139" name="Google Shape;1139;p65"/>
            <p:cNvSpPr/>
            <p:nvPr/>
          </p:nvSpPr>
          <p:spPr>
            <a:xfrm>
              <a:off x="5288" y="1354"/>
              <a:ext cx="263" cy="188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grpSp>
          <p:nvGrpSpPr>
            <p:cNvPr id="1140" name="Google Shape;1140;p65"/>
            <p:cNvGrpSpPr/>
            <p:nvPr/>
          </p:nvGrpSpPr>
          <p:grpSpPr>
            <a:xfrm>
              <a:off x="4739" y="1327"/>
              <a:ext cx="580" cy="139"/>
              <a:chOff x="614" y="2568"/>
              <a:chExt cx="723" cy="139"/>
            </a:xfrm>
          </p:grpSpPr>
          <p:sp>
            <p:nvSpPr>
              <p:cNvPr id="1141" name="Google Shape;1141;p65"/>
              <p:cNvSpPr/>
              <p:nvPr/>
            </p:nvSpPr>
            <p:spPr>
              <a:xfrm>
                <a:off x="614" y="2568"/>
                <a:ext cx="723" cy="139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2" name="Google Shape;1142;p65"/>
              <p:cNvSpPr/>
              <p:nvPr/>
            </p:nvSpPr>
            <p:spPr>
              <a:xfrm>
                <a:off x="629" y="2581"/>
                <a:ext cx="694" cy="106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143" name="Google Shape;1143;p65"/>
            <p:cNvSpPr/>
            <p:nvPr/>
          </p:nvSpPr>
          <p:spPr>
            <a:xfrm>
              <a:off x="5248" y="429"/>
              <a:ext cx="72" cy="2290"/>
            </a:xfrm>
            <a:prstGeom prst="rect">
              <a:avLst/>
            </a:prstGeom>
            <a:gradFill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4" name="Google Shape;1144;p65"/>
            <p:cNvSpPr/>
            <p:nvPr/>
          </p:nvSpPr>
          <p:spPr>
            <a:xfrm>
              <a:off x="5312" y="1007"/>
              <a:ext cx="237" cy="213"/>
            </a:xfrm>
            <a:custGeom>
              <a:rect b="b" l="l" r="r" t="t"/>
              <a:pathLst>
                <a:path extrusionOk="0" h="256" w="29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145" name="Google Shape;1145;p65"/>
            <p:cNvSpPr/>
            <p:nvPr/>
          </p:nvSpPr>
          <p:spPr>
            <a:xfrm>
              <a:off x="5315" y="680"/>
              <a:ext cx="244" cy="240"/>
            </a:xfrm>
            <a:custGeom>
              <a:rect b="b" l="l" r="r" t="t"/>
              <a:pathLst>
                <a:path extrusionOk="0" h="288" w="304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146" name="Google Shape;1146;p65"/>
            <p:cNvSpPr/>
            <p:nvPr/>
          </p:nvSpPr>
          <p:spPr>
            <a:xfrm>
              <a:off x="5517" y="2614"/>
              <a:ext cx="48" cy="92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7" name="Google Shape;1147;p65"/>
            <p:cNvSpPr/>
            <p:nvPr/>
          </p:nvSpPr>
          <p:spPr>
            <a:xfrm>
              <a:off x="5302" y="2614"/>
              <a:ext cx="245" cy="200"/>
            </a:xfrm>
            <a:custGeom>
              <a:rect b="b" l="l" r="r" t="t"/>
              <a:pathLst>
                <a:path extrusionOk="0" h="240" w="306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148" name="Google Shape;1148;p65"/>
            <p:cNvSpPr/>
            <p:nvPr/>
          </p:nvSpPr>
          <p:spPr>
            <a:xfrm>
              <a:off x="4140" y="2680"/>
              <a:ext cx="1197" cy="145"/>
            </a:xfrm>
            <a:prstGeom prst="roundRect">
              <a:avLst>
                <a:gd fmla="val 50000" name="adj"/>
              </a:avLst>
            </a:prstGeom>
            <a:solidFill>
              <a:srgbClr val="DDDDDD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9" name="Google Shape;1149;p65"/>
            <p:cNvSpPr/>
            <p:nvPr/>
          </p:nvSpPr>
          <p:spPr>
            <a:xfrm>
              <a:off x="4206" y="2713"/>
              <a:ext cx="1072" cy="79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0" name="Google Shape;1150;p65"/>
            <p:cNvSpPr/>
            <p:nvPr/>
          </p:nvSpPr>
          <p:spPr>
            <a:xfrm>
              <a:off x="4308" y="2383"/>
              <a:ext cx="156" cy="145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1" name="Google Shape;1151;p65"/>
            <p:cNvSpPr/>
            <p:nvPr/>
          </p:nvSpPr>
          <p:spPr>
            <a:xfrm>
              <a:off x="4487" y="2383"/>
              <a:ext cx="162" cy="14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Noto Sans Symbols"/>
                <a:buNone/>
              </a:pPr>
              <a:r>
                <a:t/>
              </a:r>
              <a:endParaRPr b="0" i="0" sz="1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2" name="Google Shape;1152;p65"/>
            <p:cNvSpPr/>
            <p:nvPr/>
          </p:nvSpPr>
          <p:spPr>
            <a:xfrm>
              <a:off x="4661" y="2383"/>
              <a:ext cx="162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3" name="Google Shape;1153;p65"/>
            <p:cNvSpPr/>
            <p:nvPr/>
          </p:nvSpPr>
          <p:spPr>
            <a:xfrm>
              <a:off x="5062" y="1835"/>
              <a:ext cx="84" cy="759"/>
            </a:xfrm>
            <a:prstGeom prst="rect">
              <a:avLst/>
            </a:prstGeom>
            <a:solidFill>
              <a:srgbClr val="29292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54" name="Google Shape;1154;p65"/>
          <p:cNvGrpSpPr/>
          <p:nvPr/>
        </p:nvGrpSpPr>
        <p:grpSpPr>
          <a:xfrm>
            <a:off x="9155114" y="2609851"/>
            <a:ext cx="377825" cy="576263"/>
            <a:chOff x="4140" y="429"/>
            <a:chExt cx="1425" cy="2396"/>
          </a:xfrm>
        </p:grpSpPr>
        <p:sp>
          <p:nvSpPr>
            <p:cNvPr id="1155" name="Google Shape;1155;p65"/>
            <p:cNvSpPr/>
            <p:nvPr/>
          </p:nvSpPr>
          <p:spPr>
            <a:xfrm>
              <a:off x="5268" y="433"/>
              <a:ext cx="283" cy="2286"/>
            </a:xfrm>
            <a:custGeom>
              <a:rect b="b" l="l" r="r" t="t"/>
              <a:pathLst>
                <a:path extrusionOk="0" h="2742" w="354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156" name="Google Shape;1156;p65"/>
            <p:cNvSpPr/>
            <p:nvPr/>
          </p:nvSpPr>
          <p:spPr>
            <a:xfrm>
              <a:off x="4206" y="429"/>
              <a:ext cx="1048" cy="2284"/>
            </a:xfrm>
            <a:prstGeom prst="rect">
              <a:avLst/>
            </a:pr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7" name="Google Shape;1157;p65"/>
            <p:cNvSpPr/>
            <p:nvPr/>
          </p:nvSpPr>
          <p:spPr>
            <a:xfrm>
              <a:off x="5321" y="570"/>
              <a:ext cx="169" cy="2115"/>
            </a:xfrm>
            <a:custGeom>
              <a:rect b="b" l="l" r="r" t="t"/>
              <a:pathLst>
                <a:path extrusionOk="0" h="2537" w="211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158" name="Google Shape;1158;p65"/>
            <p:cNvSpPr/>
            <p:nvPr/>
          </p:nvSpPr>
          <p:spPr>
            <a:xfrm>
              <a:off x="5284" y="1640"/>
              <a:ext cx="263" cy="189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159" name="Google Shape;1159;p65"/>
            <p:cNvSpPr/>
            <p:nvPr/>
          </p:nvSpPr>
          <p:spPr>
            <a:xfrm>
              <a:off x="4212" y="693"/>
              <a:ext cx="599" cy="46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160" name="Google Shape;1160;p65"/>
            <p:cNvGrpSpPr/>
            <p:nvPr/>
          </p:nvGrpSpPr>
          <p:grpSpPr>
            <a:xfrm>
              <a:off x="4751" y="667"/>
              <a:ext cx="581" cy="145"/>
              <a:chOff x="616" y="2567"/>
              <a:chExt cx="725" cy="139"/>
            </a:xfrm>
          </p:grpSpPr>
          <p:sp>
            <p:nvSpPr>
              <p:cNvPr id="1161" name="Google Shape;1161;p65"/>
              <p:cNvSpPr/>
              <p:nvPr/>
            </p:nvSpPr>
            <p:spPr>
              <a:xfrm>
                <a:off x="616" y="2567"/>
                <a:ext cx="725" cy="139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2" name="Google Shape;1162;p65"/>
              <p:cNvSpPr/>
              <p:nvPr/>
            </p:nvSpPr>
            <p:spPr>
              <a:xfrm>
                <a:off x="631" y="2586"/>
                <a:ext cx="695" cy="101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163" name="Google Shape;1163;p65"/>
            <p:cNvSpPr/>
            <p:nvPr/>
          </p:nvSpPr>
          <p:spPr>
            <a:xfrm>
              <a:off x="4224" y="1016"/>
              <a:ext cx="599" cy="53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164" name="Google Shape;1164;p65"/>
            <p:cNvGrpSpPr/>
            <p:nvPr/>
          </p:nvGrpSpPr>
          <p:grpSpPr>
            <a:xfrm>
              <a:off x="4745" y="997"/>
              <a:ext cx="581" cy="132"/>
              <a:chOff x="611" y="2571"/>
              <a:chExt cx="725" cy="137"/>
            </a:xfrm>
          </p:grpSpPr>
          <p:sp>
            <p:nvSpPr>
              <p:cNvPr id="1165" name="Google Shape;1165;p65"/>
              <p:cNvSpPr/>
              <p:nvPr/>
            </p:nvSpPr>
            <p:spPr>
              <a:xfrm>
                <a:off x="611" y="2571"/>
                <a:ext cx="725" cy="137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6" name="Google Shape;1166;p65"/>
              <p:cNvSpPr/>
              <p:nvPr/>
            </p:nvSpPr>
            <p:spPr>
              <a:xfrm>
                <a:off x="626" y="2584"/>
                <a:ext cx="695" cy="110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167" name="Google Shape;1167;p65"/>
            <p:cNvSpPr/>
            <p:nvPr/>
          </p:nvSpPr>
          <p:spPr>
            <a:xfrm>
              <a:off x="4218" y="1360"/>
              <a:ext cx="593" cy="46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8" name="Google Shape;1168;p65"/>
            <p:cNvSpPr/>
            <p:nvPr/>
          </p:nvSpPr>
          <p:spPr>
            <a:xfrm>
              <a:off x="4230" y="1657"/>
              <a:ext cx="593" cy="46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169" name="Google Shape;1169;p65"/>
            <p:cNvGrpSpPr/>
            <p:nvPr/>
          </p:nvGrpSpPr>
          <p:grpSpPr>
            <a:xfrm>
              <a:off x="4733" y="1630"/>
              <a:ext cx="587" cy="146"/>
              <a:chOff x="611" y="2571"/>
              <a:chExt cx="731" cy="134"/>
            </a:xfrm>
          </p:grpSpPr>
          <p:sp>
            <p:nvSpPr>
              <p:cNvPr id="1170" name="Google Shape;1170;p65"/>
              <p:cNvSpPr/>
              <p:nvPr/>
            </p:nvSpPr>
            <p:spPr>
              <a:xfrm>
                <a:off x="611" y="2571"/>
                <a:ext cx="731" cy="134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1" name="Google Shape;1171;p65"/>
              <p:cNvSpPr/>
              <p:nvPr/>
            </p:nvSpPr>
            <p:spPr>
              <a:xfrm>
                <a:off x="626" y="2589"/>
                <a:ext cx="701" cy="97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172" name="Google Shape;1172;p65"/>
            <p:cNvSpPr/>
            <p:nvPr/>
          </p:nvSpPr>
          <p:spPr>
            <a:xfrm>
              <a:off x="5288" y="1354"/>
              <a:ext cx="263" cy="188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grpSp>
          <p:nvGrpSpPr>
            <p:cNvPr id="1173" name="Google Shape;1173;p65"/>
            <p:cNvGrpSpPr/>
            <p:nvPr/>
          </p:nvGrpSpPr>
          <p:grpSpPr>
            <a:xfrm>
              <a:off x="4739" y="1327"/>
              <a:ext cx="580" cy="139"/>
              <a:chOff x="614" y="2568"/>
              <a:chExt cx="723" cy="139"/>
            </a:xfrm>
          </p:grpSpPr>
          <p:sp>
            <p:nvSpPr>
              <p:cNvPr id="1174" name="Google Shape;1174;p65"/>
              <p:cNvSpPr/>
              <p:nvPr/>
            </p:nvSpPr>
            <p:spPr>
              <a:xfrm>
                <a:off x="614" y="2568"/>
                <a:ext cx="723" cy="139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5" name="Google Shape;1175;p65"/>
              <p:cNvSpPr/>
              <p:nvPr/>
            </p:nvSpPr>
            <p:spPr>
              <a:xfrm>
                <a:off x="629" y="2581"/>
                <a:ext cx="694" cy="106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176" name="Google Shape;1176;p65"/>
            <p:cNvSpPr/>
            <p:nvPr/>
          </p:nvSpPr>
          <p:spPr>
            <a:xfrm>
              <a:off x="5248" y="429"/>
              <a:ext cx="72" cy="2290"/>
            </a:xfrm>
            <a:prstGeom prst="rect">
              <a:avLst/>
            </a:prstGeom>
            <a:gradFill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7" name="Google Shape;1177;p65"/>
            <p:cNvSpPr/>
            <p:nvPr/>
          </p:nvSpPr>
          <p:spPr>
            <a:xfrm>
              <a:off x="5312" y="1007"/>
              <a:ext cx="237" cy="213"/>
            </a:xfrm>
            <a:custGeom>
              <a:rect b="b" l="l" r="r" t="t"/>
              <a:pathLst>
                <a:path extrusionOk="0" h="256" w="29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178" name="Google Shape;1178;p65"/>
            <p:cNvSpPr/>
            <p:nvPr/>
          </p:nvSpPr>
          <p:spPr>
            <a:xfrm>
              <a:off x="5315" y="680"/>
              <a:ext cx="244" cy="240"/>
            </a:xfrm>
            <a:custGeom>
              <a:rect b="b" l="l" r="r" t="t"/>
              <a:pathLst>
                <a:path extrusionOk="0" h="288" w="304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179" name="Google Shape;1179;p65"/>
            <p:cNvSpPr/>
            <p:nvPr/>
          </p:nvSpPr>
          <p:spPr>
            <a:xfrm>
              <a:off x="5517" y="2614"/>
              <a:ext cx="48" cy="92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0" name="Google Shape;1180;p65"/>
            <p:cNvSpPr/>
            <p:nvPr/>
          </p:nvSpPr>
          <p:spPr>
            <a:xfrm>
              <a:off x="5302" y="2614"/>
              <a:ext cx="245" cy="200"/>
            </a:xfrm>
            <a:custGeom>
              <a:rect b="b" l="l" r="r" t="t"/>
              <a:pathLst>
                <a:path extrusionOk="0" h="240" w="306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181" name="Google Shape;1181;p65"/>
            <p:cNvSpPr/>
            <p:nvPr/>
          </p:nvSpPr>
          <p:spPr>
            <a:xfrm>
              <a:off x="4140" y="2680"/>
              <a:ext cx="1197" cy="145"/>
            </a:xfrm>
            <a:prstGeom prst="roundRect">
              <a:avLst>
                <a:gd fmla="val 50000" name="adj"/>
              </a:avLst>
            </a:prstGeom>
            <a:solidFill>
              <a:srgbClr val="DDDDDD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2" name="Google Shape;1182;p65"/>
            <p:cNvSpPr/>
            <p:nvPr/>
          </p:nvSpPr>
          <p:spPr>
            <a:xfrm>
              <a:off x="4206" y="2713"/>
              <a:ext cx="1072" cy="79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3" name="Google Shape;1183;p65"/>
            <p:cNvSpPr/>
            <p:nvPr/>
          </p:nvSpPr>
          <p:spPr>
            <a:xfrm>
              <a:off x="4308" y="2383"/>
              <a:ext cx="156" cy="145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4" name="Google Shape;1184;p65"/>
            <p:cNvSpPr/>
            <p:nvPr/>
          </p:nvSpPr>
          <p:spPr>
            <a:xfrm>
              <a:off x="4487" y="2383"/>
              <a:ext cx="162" cy="14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Noto Sans Symbols"/>
                <a:buNone/>
              </a:pPr>
              <a:r>
                <a:t/>
              </a:r>
              <a:endParaRPr b="0" i="0" sz="1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5" name="Google Shape;1185;p65"/>
            <p:cNvSpPr/>
            <p:nvPr/>
          </p:nvSpPr>
          <p:spPr>
            <a:xfrm>
              <a:off x="4661" y="2383"/>
              <a:ext cx="162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6" name="Google Shape;1186;p65"/>
            <p:cNvSpPr/>
            <p:nvPr/>
          </p:nvSpPr>
          <p:spPr>
            <a:xfrm>
              <a:off x="5062" y="1835"/>
              <a:ext cx="84" cy="759"/>
            </a:xfrm>
            <a:prstGeom prst="rect">
              <a:avLst/>
            </a:prstGeom>
            <a:solidFill>
              <a:srgbClr val="29292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87" name="Google Shape;1187;p65"/>
          <p:cNvGrpSpPr/>
          <p:nvPr/>
        </p:nvGrpSpPr>
        <p:grpSpPr>
          <a:xfrm>
            <a:off x="8415339" y="5027613"/>
            <a:ext cx="377825" cy="576262"/>
            <a:chOff x="4140" y="429"/>
            <a:chExt cx="1425" cy="2396"/>
          </a:xfrm>
        </p:grpSpPr>
        <p:sp>
          <p:nvSpPr>
            <p:cNvPr id="1188" name="Google Shape;1188;p65"/>
            <p:cNvSpPr/>
            <p:nvPr/>
          </p:nvSpPr>
          <p:spPr>
            <a:xfrm>
              <a:off x="5268" y="433"/>
              <a:ext cx="283" cy="2286"/>
            </a:xfrm>
            <a:custGeom>
              <a:rect b="b" l="l" r="r" t="t"/>
              <a:pathLst>
                <a:path extrusionOk="0" h="2742" w="354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189" name="Google Shape;1189;p65"/>
            <p:cNvSpPr/>
            <p:nvPr/>
          </p:nvSpPr>
          <p:spPr>
            <a:xfrm>
              <a:off x="4206" y="429"/>
              <a:ext cx="1048" cy="2284"/>
            </a:xfrm>
            <a:prstGeom prst="rect">
              <a:avLst/>
            </a:pr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0" name="Google Shape;1190;p65"/>
            <p:cNvSpPr/>
            <p:nvPr/>
          </p:nvSpPr>
          <p:spPr>
            <a:xfrm>
              <a:off x="5321" y="570"/>
              <a:ext cx="169" cy="2115"/>
            </a:xfrm>
            <a:custGeom>
              <a:rect b="b" l="l" r="r" t="t"/>
              <a:pathLst>
                <a:path extrusionOk="0" h="2537" w="211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191" name="Google Shape;1191;p65"/>
            <p:cNvSpPr/>
            <p:nvPr/>
          </p:nvSpPr>
          <p:spPr>
            <a:xfrm>
              <a:off x="5284" y="1640"/>
              <a:ext cx="263" cy="189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192" name="Google Shape;1192;p65"/>
            <p:cNvSpPr/>
            <p:nvPr/>
          </p:nvSpPr>
          <p:spPr>
            <a:xfrm>
              <a:off x="4212" y="693"/>
              <a:ext cx="599" cy="46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193" name="Google Shape;1193;p65"/>
            <p:cNvGrpSpPr/>
            <p:nvPr/>
          </p:nvGrpSpPr>
          <p:grpSpPr>
            <a:xfrm>
              <a:off x="4751" y="667"/>
              <a:ext cx="581" cy="145"/>
              <a:chOff x="616" y="2567"/>
              <a:chExt cx="725" cy="139"/>
            </a:xfrm>
          </p:grpSpPr>
          <p:sp>
            <p:nvSpPr>
              <p:cNvPr id="1194" name="Google Shape;1194;p65"/>
              <p:cNvSpPr/>
              <p:nvPr/>
            </p:nvSpPr>
            <p:spPr>
              <a:xfrm>
                <a:off x="616" y="2567"/>
                <a:ext cx="725" cy="139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5" name="Google Shape;1195;p65"/>
              <p:cNvSpPr/>
              <p:nvPr/>
            </p:nvSpPr>
            <p:spPr>
              <a:xfrm>
                <a:off x="631" y="2586"/>
                <a:ext cx="695" cy="101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196" name="Google Shape;1196;p65"/>
            <p:cNvSpPr/>
            <p:nvPr/>
          </p:nvSpPr>
          <p:spPr>
            <a:xfrm>
              <a:off x="4224" y="1016"/>
              <a:ext cx="599" cy="53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197" name="Google Shape;1197;p65"/>
            <p:cNvGrpSpPr/>
            <p:nvPr/>
          </p:nvGrpSpPr>
          <p:grpSpPr>
            <a:xfrm>
              <a:off x="4745" y="997"/>
              <a:ext cx="581" cy="132"/>
              <a:chOff x="611" y="2571"/>
              <a:chExt cx="725" cy="137"/>
            </a:xfrm>
          </p:grpSpPr>
          <p:sp>
            <p:nvSpPr>
              <p:cNvPr id="1198" name="Google Shape;1198;p65"/>
              <p:cNvSpPr/>
              <p:nvPr/>
            </p:nvSpPr>
            <p:spPr>
              <a:xfrm>
                <a:off x="611" y="2571"/>
                <a:ext cx="725" cy="137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9" name="Google Shape;1199;p65"/>
              <p:cNvSpPr/>
              <p:nvPr/>
            </p:nvSpPr>
            <p:spPr>
              <a:xfrm>
                <a:off x="626" y="2584"/>
                <a:ext cx="695" cy="110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200" name="Google Shape;1200;p65"/>
            <p:cNvSpPr/>
            <p:nvPr/>
          </p:nvSpPr>
          <p:spPr>
            <a:xfrm>
              <a:off x="4218" y="1360"/>
              <a:ext cx="593" cy="46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1" name="Google Shape;1201;p65"/>
            <p:cNvSpPr/>
            <p:nvPr/>
          </p:nvSpPr>
          <p:spPr>
            <a:xfrm>
              <a:off x="4230" y="1657"/>
              <a:ext cx="593" cy="46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202" name="Google Shape;1202;p65"/>
            <p:cNvGrpSpPr/>
            <p:nvPr/>
          </p:nvGrpSpPr>
          <p:grpSpPr>
            <a:xfrm>
              <a:off x="4733" y="1630"/>
              <a:ext cx="587" cy="146"/>
              <a:chOff x="611" y="2571"/>
              <a:chExt cx="731" cy="134"/>
            </a:xfrm>
          </p:grpSpPr>
          <p:sp>
            <p:nvSpPr>
              <p:cNvPr id="1203" name="Google Shape;1203;p65"/>
              <p:cNvSpPr/>
              <p:nvPr/>
            </p:nvSpPr>
            <p:spPr>
              <a:xfrm>
                <a:off x="611" y="2571"/>
                <a:ext cx="731" cy="134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4" name="Google Shape;1204;p65"/>
              <p:cNvSpPr/>
              <p:nvPr/>
            </p:nvSpPr>
            <p:spPr>
              <a:xfrm>
                <a:off x="626" y="2589"/>
                <a:ext cx="701" cy="97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205" name="Google Shape;1205;p65"/>
            <p:cNvSpPr/>
            <p:nvPr/>
          </p:nvSpPr>
          <p:spPr>
            <a:xfrm>
              <a:off x="5288" y="1354"/>
              <a:ext cx="263" cy="188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grpSp>
          <p:nvGrpSpPr>
            <p:cNvPr id="1206" name="Google Shape;1206;p65"/>
            <p:cNvGrpSpPr/>
            <p:nvPr/>
          </p:nvGrpSpPr>
          <p:grpSpPr>
            <a:xfrm>
              <a:off x="4739" y="1327"/>
              <a:ext cx="580" cy="139"/>
              <a:chOff x="614" y="2568"/>
              <a:chExt cx="723" cy="139"/>
            </a:xfrm>
          </p:grpSpPr>
          <p:sp>
            <p:nvSpPr>
              <p:cNvPr id="1207" name="Google Shape;1207;p65"/>
              <p:cNvSpPr/>
              <p:nvPr/>
            </p:nvSpPr>
            <p:spPr>
              <a:xfrm>
                <a:off x="614" y="2568"/>
                <a:ext cx="723" cy="139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8" name="Google Shape;1208;p65"/>
              <p:cNvSpPr/>
              <p:nvPr/>
            </p:nvSpPr>
            <p:spPr>
              <a:xfrm>
                <a:off x="629" y="2581"/>
                <a:ext cx="694" cy="106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209" name="Google Shape;1209;p65"/>
            <p:cNvSpPr/>
            <p:nvPr/>
          </p:nvSpPr>
          <p:spPr>
            <a:xfrm>
              <a:off x="5248" y="429"/>
              <a:ext cx="72" cy="2290"/>
            </a:xfrm>
            <a:prstGeom prst="rect">
              <a:avLst/>
            </a:prstGeom>
            <a:gradFill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0" name="Google Shape;1210;p65"/>
            <p:cNvSpPr/>
            <p:nvPr/>
          </p:nvSpPr>
          <p:spPr>
            <a:xfrm>
              <a:off x="5312" y="1007"/>
              <a:ext cx="237" cy="213"/>
            </a:xfrm>
            <a:custGeom>
              <a:rect b="b" l="l" r="r" t="t"/>
              <a:pathLst>
                <a:path extrusionOk="0" h="256" w="29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11" name="Google Shape;1211;p65"/>
            <p:cNvSpPr/>
            <p:nvPr/>
          </p:nvSpPr>
          <p:spPr>
            <a:xfrm>
              <a:off x="5315" y="680"/>
              <a:ext cx="244" cy="240"/>
            </a:xfrm>
            <a:custGeom>
              <a:rect b="b" l="l" r="r" t="t"/>
              <a:pathLst>
                <a:path extrusionOk="0" h="288" w="304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12" name="Google Shape;1212;p65"/>
            <p:cNvSpPr/>
            <p:nvPr/>
          </p:nvSpPr>
          <p:spPr>
            <a:xfrm>
              <a:off x="5517" y="2614"/>
              <a:ext cx="48" cy="92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3" name="Google Shape;1213;p65"/>
            <p:cNvSpPr/>
            <p:nvPr/>
          </p:nvSpPr>
          <p:spPr>
            <a:xfrm>
              <a:off x="5302" y="2614"/>
              <a:ext cx="245" cy="200"/>
            </a:xfrm>
            <a:custGeom>
              <a:rect b="b" l="l" r="r" t="t"/>
              <a:pathLst>
                <a:path extrusionOk="0" h="240" w="306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14" name="Google Shape;1214;p65"/>
            <p:cNvSpPr/>
            <p:nvPr/>
          </p:nvSpPr>
          <p:spPr>
            <a:xfrm>
              <a:off x="4140" y="2680"/>
              <a:ext cx="1197" cy="145"/>
            </a:xfrm>
            <a:prstGeom prst="roundRect">
              <a:avLst>
                <a:gd fmla="val 50000" name="adj"/>
              </a:avLst>
            </a:prstGeom>
            <a:solidFill>
              <a:srgbClr val="DDDDDD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5" name="Google Shape;1215;p65"/>
            <p:cNvSpPr/>
            <p:nvPr/>
          </p:nvSpPr>
          <p:spPr>
            <a:xfrm>
              <a:off x="4206" y="2713"/>
              <a:ext cx="1072" cy="79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6" name="Google Shape;1216;p65"/>
            <p:cNvSpPr/>
            <p:nvPr/>
          </p:nvSpPr>
          <p:spPr>
            <a:xfrm>
              <a:off x="4308" y="2383"/>
              <a:ext cx="156" cy="145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7" name="Google Shape;1217;p65"/>
            <p:cNvSpPr/>
            <p:nvPr/>
          </p:nvSpPr>
          <p:spPr>
            <a:xfrm>
              <a:off x="4487" y="2383"/>
              <a:ext cx="162" cy="14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Noto Sans Symbols"/>
                <a:buNone/>
              </a:pPr>
              <a:r>
                <a:t/>
              </a:r>
              <a:endParaRPr b="0" i="0" sz="1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8" name="Google Shape;1218;p65"/>
            <p:cNvSpPr/>
            <p:nvPr/>
          </p:nvSpPr>
          <p:spPr>
            <a:xfrm>
              <a:off x="4661" y="2383"/>
              <a:ext cx="162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9" name="Google Shape;1219;p65"/>
            <p:cNvSpPr/>
            <p:nvPr/>
          </p:nvSpPr>
          <p:spPr>
            <a:xfrm>
              <a:off x="5062" y="1835"/>
              <a:ext cx="84" cy="759"/>
            </a:xfrm>
            <a:prstGeom prst="rect">
              <a:avLst/>
            </a:prstGeom>
            <a:solidFill>
              <a:srgbClr val="29292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20" name="Google Shape;1220;p65"/>
          <p:cNvGrpSpPr/>
          <p:nvPr/>
        </p:nvGrpSpPr>
        <p:grpSpPr>
          <a:xfrm>
            <a:off x="7210426" y="5092701"/>
            <a:ext cx="525463" cy="557213"/>
            <a:chOff x="-44" y="1473"/>
            <a:chExt cx="981" cy="1105"/>
          </a:xfrm>
        </p:grpSpPr>
        <p:pic>
          <p:nvPicPr>
            <p:cNvPr descr="desktop_computer_stylized_medium" id="1221" name="Google Shape;1221;p6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22" name="Google Shape;1222;p65"/>
            <p:cNvSpPr/>
            <p:nvPr/>
          </p:nvSpPr>
          <p:spPr>
            <a:xfrm flipH="1">
              <a:off x="374" y="1579"/>
              <a:ext cx="477" cy="506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</p:grpSp>
      <p:grpSp>
        <p:nvGrpSpPr>
          <p:cNvPr id="1223" name="Google Shape;1223;p65"/>
          <p:cNvGrpSpPr/>
          <p:nvPr/>
        </p:nvGrpSpPr>
        <p:grpSpPr>
          <a:xfrm>
            <a:off x="7734301" y="5081588"/>
            <a:ext cx="525463" cy="557212"/>
            <a:chOff x="-44" y="1473"/>
            <a:chExt cx="981" cy="1105"/>
          </a:xfrm>
        </p:grpSpPr>
        <p:pic>
          <p:nvPicPr>
            <p:cNvPr descr="desktop_computer_stylized_medium" id="1224" name="Google Shape;1224;p6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25" name="Google Shape;1225;p65"/>
            <p:cNvSpPr/>
            <p:nvPr/>
          </p:nvSpPr>
          <p:spPr>
            <a:xfrm flipH="1">
              <a:off x="374" y="1579"/>
              <a:ext cx="477" cy="506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</p:grpSp>
      <p:pic>
        <p:nvPicPr>
          <p:cNvPr id="1226" name="Google Shape;1226;p6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36533" y="1376738"/>
            <a:ext cx="527083" cy="43338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27" name="Google Shape;1227;p65"/>
          <p:cNvGrpSpPr/>
          <p:nvPr/>
        </p:nvGrpSpPr>
        <p:grpSpPr>
          <a:xfrm>
            <a:off x="6696302" y="2947465"/>
            <a:ext cx="871816" cy="1448887"/>
            <a:chOff x="6248615" y="2958003"/>
            <a:chExt cx="871816" cy="1448887"/>
          </a:xfrm>
        </p:grpSpPr>
        <p:sp>
          <p:nvSpPr>
            <p:cNvPr id="1228" name="Google Shape;1228;p65"/>
            <p:cNvSpPr txBox="1"/>
            <p:nvPr/>
          </p:nvSpPr>
          <p:spPr>
            <a:xfrm rot="-4114077">
              <a:off x="5918130" y="3543967"/>
              <a:ext cx="1447800" cy="27695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C0000"/>
                </a:buClr>
                <a:buSzPts val="1600"/>
                <a:buFont typeface="Noto Sans Symbols"/>
                <a:buNone/>
              </a:pPr>
              <a:r>
                <a:rPr b="0" i="0" lang="en-US" sz="1200" u="none" cap="none" strike="noStrike">
                  <a:solidFill>
                    <a:srgbClr val="7D28CD"/>
                  </a:solidFill>
                  <a:latin typeface="Arial"/>
                  <a:ea typeface="Arial"/>
                  <a:cs typeface="Arial"/>
                  <a:sym typeface="Arial"/>
                </a:rPr>
                <a:t>HTTP request</a:t>
              </a:r>
              <a:endParaRPr b="0" i="0" sz="1800" u="none" cap="none" strike="noStrike">
                <a:solidFill>
                  <a:srgbClr val="7D28CD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229" name="Google Shape;1229;p65"/>
            <p:cNvCxnSpPr/>
            <p:nvPr/>
          </p:nvCxnSpPr>
          <p:spPr>
            <a:xfrm flipH="1" rot="10800000">
              <a:off x="6635932" y="3047436"/>
              <a:ext cx="484499" cy="1345178"/>
            </a:xfrm>
            <a:prstGeom prst="straightConnector1">
              <a:avLst/>
            </a:prstGeom>
            <a:noFill/>
            <a:ln cap="flat" cmpd="sng" w="38100">
              <a:solidFill>
                <a:srgbClr val="7D28CD"/>
              </a:solidFill>
              <a:prstDash val="solid"/>
              <a:round/>
              <a:headEnd len="sm" w="sm" type="none"/>
              <a:tailEnd len="med" w="med" type="triangle"/>
            </a:ln>
          </p:spPr>
        </p:cxnSp>
      </p:grpSp>
      <p:grpSp>
        <p:nvGrpSpPr>
          <p:cNvPr id="1230" name="Google Shape;1230;p65"/>
          <p:cNvGrpSpPr/>
          <p:nvPr/>
        </p:nvGrpSpPr>
        <p:grpSpPr>
          <a:xfrm>
            <a:off x="9329443" y="3263168"/>
            <a:ext cx="520000" cy="1473827"/>
            <a:chOff x="6408027" y="2957619"/>
            <a:chExt cx="520000" cy="1473827"/>
          </a:xfrm>
        </p:grpSpPr>
        <p:sp>
          <p:nvSpPr>
            <p:cNvPr id="1231" name="Google Shape;1231;p65"/>
            <p:cNvSpPr txBox="1"/>
            <p:nvPr/>
          </p:nvSpPr>
          <p:spPr>
            <a:xfrm rot="-5989627">
              <a:off x="5944127" y="3556053"/>
              <a:ext cx="1447800" cy="27695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C0000"/>
                </a:buClr>
                <a:buSzPts val="1600"/>
                <a:buFont typeface="Noto Sans Symbols"/>
                <a:buNone/>
              </a:pPr>
              <a:r>
                <a:rPr b="0" i="0" lang="en-US" sz="1200" u="none" cap="none" strike="noStrike">
                  <a:solidFill>
                    <a:srgbClr val="7D28CD"/>
                  </a:solidFill>
                  <a:latin typeface="Arial"/>
                  <a:ea typeface="Arial"/>
                  <a:cs typeface="Arial"/>
                  <a:sym typeface="Arial"/>
                </a:rPr>
                <a:t>HTTP request</a:t>
              </a:r>
              <a:endParaRPr b="0" i="0" sz="1800" u="none" cap="none" strike="noStrike">
                <a:solidFill>
                  <a:srgbClr val="7D28CD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232" name="Google Shape;1232;p65"/>
            <p:cNvCxnSpPr/>
            <p:nvPr/>
          </p:nvCxnSpPr>
          <p:spPr>
            <a:xfrm rot="10800000">
              <a:off x="6416540" y="3048526"/>
              <a:ext cx="219392" cy="1344088"/>
            </a:xfrm>
            <a:prstGeom prst="straightConnector1">
              <a:avLst/>
            </a:prstGeom>
            <a:noFill/>
            <a:ln cap="flat" cmpd="sng" w="38100">
              <a:solidFill>
                <a:srgbClr val="7D28CD"/>
              </a:solidFill>
              <a:prstDash val="solid"/>
              <a:round/>
              <a:headEnd len="sm" w="sm" type="none"/>
              <a:tailEnd len="med" w="med" type="triangle"/>
            </a:ln>
          </p:spPr>
        </p:cxnSp>
      </p:grpSp>
      <p:grpSp>
        <p:nvGrpSpPr>
          <p:cNvPr id="1233" name="Google Shape;1233;p65"/>
          <p:cNvGrpSpPr/>
          <p:nvPr/>
        </p:nvGrpSpPr>
        <p:grpSpPr>
          <a:xfrm>
            <a:off x="7824530" y="3122440"/>
            <a:ext cx="392371" cy="1464021"/>
            <a:chOff x="6328229" y="2962522"/>
            <a:chExt cx="392371" cy="1464021"/>
          </a:xfrm>
        </p:grpSpPr>
        <p:sp>
          <p:nvSpPr>
            <p:cNvPr id="1234" name="Google Shape;1234;p65"/>
            <p:cNvSpPr txBox="1"/>
            <p:nvPr/>
          </p:nvSpPr>
          <p:spPr>
            <a:xfrm rot="-5151510">
              <a:off x="5794727" y="3556053"/>
              <a:ext cx="1447800" cy="27695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C0000"/>
                </a:buClr>
                <a:buSzPts val="1600"/>
                <a:buFont typeface="Noto Sans Symbols"/>
                <a:buNone/>
              </a:pPr>
              <a:r>
                <a:rPr b="0" i="0" lang="en-US" sz="1200" u="none" cap="none" strike="noStrike">
                  <a:solidFill>
                    <a:srgbClr val="7D28CD"/>
                  </a:solidFill>
                  <a:latin typeface="Arial"/>
                  <a:ea typeface="Arial"/>
                  <a:cs typeface="Arial"/>
                  <a:sym typeface="Arial"/>
                </a:rPr>
                <a:t>HTTP request</a:t>
              </a:r>
              <a:endParaRPr b="0" i="0" sz="1800" u="none" cap="none" strike="noStrike">
                <a:solidFill>
                  <a:srgbClr val="7D28CD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235" name="Google Shape;1235;p65"/>
            <p:cNvCxnSpPr/>
            <p:nvPr/>
          </p:nvCxnSpPr>
          <p:spPr>
            <a:xfrm flipH="1" rot="10800000">
              <a:off x="6635932" y="3026196"/>
              <a:ext cx="84668" cy="1366418"/>
            </a:xfrm>
            <a:prstGeom prst="straightConnector1">
              <a:avLst/>
            </a:prstGeom>
            <a:noFill/>
            <a:ln cap="flat" cmpd="sng" w="38100">
              <a:solidFill>
                <a:srgbClr val="7D28CD"/>
              </a:solidFill>
              <a:prstDash val="solid"/>
              <a:round/>
              <a:headEnd len="sm" w="sm" type="none"/>
              <a:tailEnd len="med" w="med" type="triangle"/>
            </a:ln>
          </p:spPr>
        </p:cxnSp>
      </p:grpSp>
      <p:sp>
        <p:nvSpPr>
          <p:cNvPr id="1236" name="Google Shape;1236;p65"/>
          <p:cNvSpPr/>
          <p:nvPr/>
        </p:nvSpPr>
        <p:spPr>
          <a:xfrm>
            <a:off x="8625200" y="4448151"/>
            <a:ext cx="1331599" cy="89845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11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37" name="Google Shape;1237;p6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764689" y="4356088"/>
            <a:ext cx="311176" cy="311176"/>
          </a:xfrm>
          <a:prstGeom prst="rect">
            <a:avLst/>
          </a:prstGeom>
          <a:noFill/>
          <a:ln>
            <a:noFill/>
          </a:ln>
        </p:spPr>
      </p:pic>
      <p:sp>
        <p:nvSpPr>
          <p:cNvPr id="1238" name="Google Shape;1238;p65"/>
          <p:cNvSpPr/>
          <p:nvPr/>
        </p:nvSpPr>
        <p:spPr>
          <a:xfrm>
            <a:off x="8204803" y="3503624"/>
            <a:ext cx="1331599" cy="89845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11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2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2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2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2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2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2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2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4" name="Google Shape;1244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252303" y="0"/>
            <a:ext cx="2939697" cy="3294190"/>
          </a:xfrm>
          <a:prstGeom prst="rect">
            <a:avLst/>
          </a:prstGeom>
          <a:noFill/>
          <a:ln>
            <a:noFill/>
          </a:ln>
        </p:spPr>
      </p:pic>
      <p:sp>
        <p:nvSpPr>
          <p:cNvPr id="1245" name="Google Shape;1245;p66"/>
          <p:cNvSpPr txBox="1"/>
          <p:nvPr>
            <p:ph type="title"/>
          </p:nvPr>
        </p:nvSpPr>
        <p:spPr>
          <a:xfrm>
            <a:off x="1927225" y="269876"/>
            <a:ext cx="7772400" cy="6635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</a:pPr>
            <a:r>
              <a:rPr lang="en-US"/>
              <a:t>Caching example: </a:t>
            </a:r>
            <a:endParaRPr/>
          </a:p>
        </p:txBody>
      </p:sp>
      <p:cxnSp>
        <p:nvCxnSpPr>
          <p:cNvPr id="1246" name="Google Shape;1246;p66"/>
          <p:cNvCxnSpPr/>
          <p:nvPr/>
        </p:nvCxnSpPr>
        <p:spPr>
          <a:xfrm>
            <a:off x="7707314" y="2028826"/>
            <a:ext cx="66675" cy="276225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47" name="Google Shape;1247;p66"/>
          <p:cNvSpPr/>
          <p:nvPr/>
        </p:nvSpPr>
        <p:spPr>
          <a:xfrm>
            <a:off x="1456692" y="834716"/>
            <a:ext cx="5159870" cy="20526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1560"/>
              <a:buFont typeface="Noto Sans Symbols"/>
              <a:buNone/>
            </a:pPr>
            <a:r>
              <a:rPr b="1" i="1" lang="en-US" sz="2400" u="none" cap="none" strike="noStrike">
                <a:solidFill>
                  <a:srgbClr val="0070C0"/>
                </a:solidFill>
                <a:latin typeface="Corbel"/>
                <a:ea typeface="Corbel"/>
                <a:cs typeface="Corbel"/>
                <a:sym typeface="Corbel"/>
              </a:rPr>
              <a:t>Assumptions: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85000"/>
              </a:lnSpc>
              <a:spcBef>
                <a:spcPts val="440"/>
              </a:spcBef>
              <a:spcAft>
                <a:spcPts val="0"/>
              </a:spcAft>
              <a:buClr>
                <a:srgbClr val="000099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Avg object size: 1 Mbits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85000"/>
              </a:lnSpc>
              <a:spcBef>
                <a:spcPts val="440"/>
              </a:spcBef>
              <a:spcAft>
                <a:spcPts val="0"/>
              </a:spcAft>
              <a:buClr>
                <a:srgbClr val="000099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Avg request rate from browsers to origin servers:15/sec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85000"/>
              </a:lnSpc>
              <a:spcBef>
                <a:spcPts val="440"/>
              </a:spcBef>
              <a:spcAft>
                <a:spcPts val="0"/>
              </a:spcAft>
              <a:buClr>
                <a:srgbClr val="000099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RTT from institutional router to any origin server : 2 sec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8" name="Google Shape;1248;p66"/>
          <p:cNvSpPr/>
          <p:nvPr/>
        </p:nvSpPr>
        <p:spPr>
          <a:xfrm>
            <a:off x="1098364" y="2887353"/>
            <a:ext cx="11314629" cy="51704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1560"/>
              <a:buFont typeface="Noto Sans Symbols"/>
              <a:buNone/>
            </a:pPr>
            <a:r>
              <a:rPr b="1" i="1" lang="en-US" sz="2400" u="none" cap="none" strike="noStrike">
                <a:solidFill>
                  <a:srgbClr val="0070C0"/>
                </a:solidFill>
                <a:latin typeface="Corbel"/>
                <a:ea typeface="Corbel"/>
                <a:cs typeface="Corbel"/>
                <a:sym typeface="Corbel"/>
              </a:rPr>
              <a:t>What is the average response time?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85000"/>
              </a:lnSpc>
              <a:spcBef>
                <a:spcPts val="1080"/>
              </a:spcBef>
              <a:spcAft>
                <a:spcPts val="0"/>
              </a:spcAft>
              <a:buClr>
                <a:srgbClr val="000099"/>
              </a:buClr>
              <a:buSzPts val="1560"/>
              <a:buFont typeface="Noto Sans Symbols"/>
              <a:buNone/>
            </a:pPr>
            <a:r>
              <a:rPr b="1" i="0" lang="en-US" sz="2400" u="none" cap="none" strike="noStrike">
                <a:solidFill>
                  <a:srgbClr val="FF6600"/>
                </a:solidFill>
                <a:latin typeface="Corbel"/>
                <a:ea typeface="Corbel"/>
                <a:cs typeface="Corbel"/>
                <a:sym typeface="Corbel"/>
              </a:rPr>
              <a:t>Average response time</a:t>
            </a:r>
            <a:r>
              <a:rPr b="1" i="0" lang="en-US" sz="2400" u="none" cap="none" strike="noStrike">
                <a:solidFill>
                  <a:srgbClr val="0070C0"/>
                </a:solidFill>
                <a:latin typeface="Corbel"/>
                <a:ea typeface="Corbel"/>
                <a:cs typeface="Corbel"/>
                <a:sym typeface="Corbel"/>
              </a:rPr>
              <a:t> </a:t>
            </a:r>
            <a:r>
              <a:rPr b="1" i="0" lang="en-US" sz="2400" u="none" cap="none" strike="noStrike">
                <a:solidFill>
                  <a:srgbClr val="FF6600"/>
                </a:solidFill>
                <a:latin typeface="Corbel"/>
                <a:ea typeface="Corbel"/>
                <a:cs typeface="Corbel"/>
                <a:sym typeface="Corbel"/>
              </a:rPr>
              <a:t>=</a:t>
            </a:r>
            <a:r>
              <a:rPr b="1" i="0" lang="en-US" sz="2400" u="none" cap="none" strike="noStrike">
                <a:solidFill>
                  <a:srgbClr val="0070C0"/>
                </a:solidFill>
                <a:latin typeface="Corbel"/>
                <a:ea typeface="Corbel"/>
                <a:cs typeface="Corbel"/>
                <a:sym typeface="Corbel"/>
              </a:rPr>
              <a:t> </a:t>
            </a:r>
            <a:r>
              <a:rPr b="1" i="0" lang="en-US" sz="2400" u="none" cap="none" strike="noStrike">
                <a:solidFill>
                  <a:srgbClr val="660066"/>
                </a:solidFill>
                <a:latin typeface="Corbel"/>
                <a:ea typeface="Corbel"/>
                <a:cs typeface="Corbel"/>
                <a:sym typeface="Corbel"/>
              </a:rPr>
              <a:t>LAN Delay </a:t>
            </a:r>
            <a:r>
              <a:rPr b="1" i="0" lang="en-US" sz="2400" u="none" cap="none" strike="noStrike">
                <a:solidFill>
                  <a:srgbClr val="0070C0"/>
                </a:solidFill>
                <a:latin typeface="Corbel"/>
                <a:ea typeface="Corbel"/>
                <a:cs typeface="Corbel"/>
                <a:sym typeface="Corbel"/>
              </a:rPr>
              <a:t>+ </a:t>
            </a:r>
            <a:r>
              <a:rPr b="1" i="0" lang="en-US" sz="2400" u="none" cap="none" strike="noStrike">
                <a:solidFill>
                  <a:srgbClr val="3F6623"/>
                </a:solidFill>
                <a:latin typeface="Corbel"/>
                <a:ea typeface="Corbel"/>
                <a:cs typeface="Corbel"/>
                <a:sym typeface="Corbel"/>
              </a:rPr>
              <a:t>Access Delay</a:t>
            </a:r>
            <a:r>
              <a:rPr b="1" i="0" lang="en-US" sz="2400" u="none" cap="none" strike="noStrike">
                <a:solidFill>
                  <a:srgbClr val="0070C0"/>
                </a:solidFill>
                <a:latin typeface="Corbel"/>
                <a:ea typeface="Corbel"/>
                <a:cs typeface="Corbel"/>
                <a:sym typeface="Corbel"/>
              </a:rPr>
              <a:t> + </a:t>
            </a:r>
            <a:r>
              <a:rPr b="1" i="0" lang="en-US" sz="2400" u="none" cap="none" strike="noStrike">
                <a:solidFill>
                  <a:srgbClr val="1186C3"/>
                </a:solidFill>
                <a:latin typeface="Corbel"/>
                <a:ea typeface="Corbel"/>
                <a:cs typeface="Corbel"/>
                <a:sym typeface="Corbel"/>
              </a:rPr>
              <a:t>Internet Delay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85000"/>
              </a:lnSpc>
              <a:spcBef>
                <a:spcPts val="1080"/>
              </a:spcBef>
              <a:spcAft>
                <a:spcPts val="0"/>
              </a:spcAft>
              <a:buClr>
                <a:srgbClr val="000099"/>
              </a:buClr>
              <a:buSzPts val="1560"/>
              <a:buFont typeface="Noto Sans Symbols"/>
              <a:buNone/>
            </a:pPr>
            <a:r>
              <a:rPr b="1" i="1" lang="en-US" sz="2400" u="none" cap="none" strike="noStrike">
                <a:solidFill>
                  <a:srgbClr val="660066"/>
                </a:solidFill>
                <a:latin typeface="Corbel"/>
                <a:ea typeface="Corbel"/>
                <a:cs typeface="Corbel"/>
                <a:sym typeface="Corbel"/>
              </a:rPr>
              <a:t>Traffic Intensity on LAN = (Avg Req/sec * Avg Obj Size)/Transmission Link Bandwidth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85000"/>
              </a:lnSpc>
              <a:spcBef>
                <a:spcPts val="1080"/>
              </a:spcBef>
              <a:spcAft>
                <a:spcPts val="0"/>
              </a:spcAft>
              <a:buClr>
                <a:srgbClr val="000099"/>
              </a:buClr>
              <a:buSzPts val="1560"/>
              <a:buFont typeface="Noto Sans Symbols"/>
              <a:buNone/>
            </a:pPr>
            <a:r>
              <a:rPr b="1" i="1" lang="en-US" sz="2400" u="none" cap="none" strike="noStrike">
                <a:solidFill>
                  <a:srgbClr val="660066"/>
                </a:solidFill>
                <a:latin typeface="Corbel"/>
                <a:ea typeface="Corbel"/>
                <a:cs typeface="Corbel"/>
                <a:sym typeface="Corbel"/>
              </a:rPr>
              <a:t>		        			=(15*1000000)  /  100000000=     0.15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85000"/>
              </a:lnSpc>
              <a:spcBef>
                <a:spcPts val="1080"/>
              </a:spcBef>
              <a:spcAft>
                <a:spcPts val="0"/>
              </a:spcAft>
              <a:buClr>
                <a:srgbClr val="000099"/>
              </a:buClr>
              <a:buSzPts val="1560"/>
              <a:buFont typeface="Noto Sans Symbols"/>
              <a:buNone/>
            </a:pPr>
            <a:r>
              <a:rPr b="1" i="1" lang="en-US" sz="2400" u="none" cap="none" strike="noStrike">
                <a:solidFill>
                  <a:srgbClr val="3F6622"/>
                </a:solidFill>
                <a:latin typeface="Corbel"/>
                <a:ea typeface="Corbel"/>
                <a:cs typeface="Corbel"/>
                <a:sym typeface="Corbel"/>
              </a:rPr>
              <a:t>Traffic intensity on the Access Link = (15*1000000)/  (15*1000000)=     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85000"/>
              </a:lnSpc>
              <a:spcBef>
                <a:spcPts val="1080"/>
              </a:spcBef>
              <a:spcAft>
                <a:spcPts val="0"/>
              </a:spcAft>
              <a:buClr>
                <a:srgbClr val="000099"/>
              </a:buClr>
              <a:buSzPts val="1560"/>
              <a:buFont typeface="Noto Sans Symbols"/>
              <a:buNone/>
            </a:pPr>
            <a:r>
              <a:rPr b="1" i="1" lang="en-US" sz="2400" u="none" cap="none" strike="noStrike">
                <a:solidFill>
                  <a:srgbClr val="0070C0"/>
                </a:solidFill>
                <a:latin typeface="Corbel"/>
                <a:ea typeface="Corbel"/>
                <a:cs typeface="Corbel"/>
                <a:sym typeface="Corbel"/>
              </a:rPr>
              <a:t>Internet Delay = 2 sec (RTT)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85000"/>
              </a:lnSpc>
              <a:spcBef>
                <a:spcPts val="1080"/>
              </a:spcBef>
              <a:spcAft>
                <a:spcPts val="0"/>
              </a:spcAft>
              <a:buClr>
                <a:srgbClr val="000099"/>
              </a:buClr>
              <a:buSzPts val="1560"/>
              <a:buFont typeface="Noto Sans Symbols"/>
              <a:buNone/>
            </a:pPr>
            <a:r>
              <a:rPr b="1" i="1" lang="en-US" sz="2400" u="none" cap="none" strike="noStrike">
                <a:solidFill>
                  <a:srgbClr val="FF6600"/>
                </a:solidFill>
                <a:latin typeface="Corbel"/>
                <a:ea typeface="Corbel"/>
                <a:cs typeface="Corbel"/>
                <a:sym typeface="Corbel"/>
              </a:rPr>
              <a:t>Consequences:</a:t>
            </a:r>
            <a:endParaRPr b="0" i="0" sz="1400" u="none" cap="none" strike="noStrike">
              <a:solidFill>
                <a:srgbClr val="FF66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85000"/>
              </a:lnSpc>
              <a:spcBef>
                <a:spcPts val="440"/>
              </a:spcBef>
              <a:spcAft>
                <a:spcPts val="0"/>
              </a:spcAft>
              <a:buClr>
                <a:srgbClr val="000099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LAN utilization: </a:t>
            </a:r>
            <a:r>
              <a:rPr b="1" i="0" lang="en-US" sz="2800" u="none" cap="none" strike="noStrike">
                <a:solidFill>
                  <a:srgbClr val="FF6600"/>
                </a:solidFill>
                <a:latin typeface="Corbel"/>
                <a:ea typeface="Corbel"/>
                <a:cs typeface="Corbel"/>
                <a:sym typeface="Corbel"/>
              </a:rPr>
              <a:t>15%</a:t>
            </a:r>
            <a:endParaRPr b="1" i="0" sz="1400" u="none" cap="none" strike="noStrike">
              <a:solidFill>
                <a:srgbClr val="FF66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85000"/>
              </a:lnSpc>
              <a:spcBef>
                <a:spcPts val="440"/>
              </a:spcBef>
              <a:spcAft>
                <a:spcPts val="0"/>
              </a:spcAft>
              <a:buClr>
                <a:srgbClr val="000099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Access link utilization = </a:t>
            </a:r>
            <a:r>
              <a:rPr b="1" i="0" lang="en-US" sz="2800" u="none" cap="none" strike="noStrike">
                <a:solidFill>
                  <a:srgbClr val="CC0000"/>
                </a:solidFill>
                <a:latin typeface="Corbel"/>
                <a:ea typeface="Corbel"/>
                <a:cs typeface="Corbel"/>
                <a:sym typeface="Corbel"/>
              </a:rPr>
              <a:t>100%</a:t>
            </a:r>
            <a:endParaRPr b="1" i="0" sz="22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260350" lvl="0" marL="342900" marR="0" rtl="0" algn="l">
              <a:lnSpc>
                <a:spcPct val="85000"/>
              </a:lnSpc>
              <a:spcBef>
                <a:spcPts val="400"/>
              </a:spcBef>
              <a:spcAft>
                <a:spcPts val="0"/>
              </a:spcAft>
              <a:buClr>
                <a:srgbClr val="000099"/>
              </a:buClr>
              <a:buSzPts val="1300"/>
              <a:buFont typeface="Noto Sans Symbols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249" name="Google Shape;1249;p66"/>
          <p:cNvSpPr/>
          <p:nvPr/>
        </p:nvSpPr>
        <p:spPr>
          <a:xfrm>
            <a:off x="10865407" y="2329955"/>
            <a:ext cx="928801" cy="48533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11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0" name="Google Shape;1250;p66"/>
          <p:cNvSpPr/>
          <p:nvPr/>
        </p:nvSpPr>
        <p:spPr>
          <a:xfrm>
            <a:off x="10557149" y="1735228"/>
            <a:ext cx="928801" cy="48533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11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8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2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2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4" name="Shape 1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5" name="Google Shape;1255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75196" y="3324713"/>
            <a:ext cx="2939697" cy="3294190"/>
          </a:xfrm>
          <a:prstGeom prst="rect">
            <a:avLst/>
          </a:prstGeom>
          <a:noFill/>
          <a:ln>
            <a:noFill/>
          </a:ln>
        </p:spPr>
      </p:pic>
      <p:sp>
        <p:nvSpPr>
          <p:cNvPr id="1256" name="Google Shape;1256;p67"/>
          <p:cNvSpPr txBox="1"/>
          <p:nvPr>
            <p:ph type="title"/>
          </p:nvPr>
        </p:nvSpPr>
        <p:spPr>
          <a:xfrm>
            <a:off x="1927225" y="269876"/>
            <a:ext cx="7772400" cy="6635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</a:pPr>
            <a:r>
              <a:rPr lang="en-US"/>
              <a:t>Caching example: Solution </a:t>
            </a:r>
            <a:endParaRPr/>
          </a:p>
        </p:txBody>
      </p:sp>
      <p:sp>
        <p:nvSpPr>
          <p:cNvPr id="1257" name="Google Shape;1257;p67"/>
          <p:cNvSpPr/>
          <p:nvPr/>
        </p:nvSpPr>
        <p:spPr>
          <a:xfrm>
            <a:off x="1161675" y="1259910"/>
            <a:ext cx="10479398" cy="206480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1560"/>
              <a:buFont typeface="Noto Sans Symbols"/>
              <a:buNone/>
            </a:pPr>
            <a:r>
              <a:rPr b="1" i="1" lang="en-US" sz="2400" u="none" cap="none" strike="noStrike">
                <a:solidFill>
                  <a:srgbClr val="0070C0"/>
                </a:solidFill>
                <a:latin typeface="Corbel"/>
                <a:ea typeface="Corbel"/>
                <a:cs typeface="Corbel"/>
                <a:sym typeface="Corbel"/>
              </a:rPr>
              <a:t>What is the average response time?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85000"/>
              </a:lnSpc>
              <a:spcBef>
                <a:spcPts val="1080"/>
              </a:spcBef>
              <a:spcAft>
                <a:spcPts val="0"/>
              </a:spcAft>
              <a:buClr>
                <a:srgbClr val="000099"/>
              </a:buClr>
              <a:buSzPts val="1560"/>
              <a:buFont typeface="Noto Sans Symbols"/>
              <a:buNone/>
            </a:pPr>
            <a:r>
              <a:rPr b="1" i="0" lang="en-US" sz="2400" u="none" cap="none" strike="noStrike">
                <a:solidFill>
                  <a:srgbClr val="FF6600"/>
                </a:solidFill>
                <a:latin typeface="Corbel"/>
                <a:ea typeface="Corbel"/>
                <a:cs typeface="Corbel"/>
                <a:sym typeface="Corbel"/>
              </a:rPr>
              <a:t>Average response time</a:t>
            </a:r>
            <a:r>
              <a:rPr b="1" i="0" lang="en-US" sz="2400" u="none" cap="none" strike="noStrike">
                <a:solidFill>
                  <a:srgbClr val="0070C0"/>
                </a:solidFill>
                <a:latin typeface="Corbel"/>
                <a:ea typeface="Corbel"/>
                <a:cs typeface="Corbel"/>
                <a:sym typeface="Corbel"/>
              </a:rPr>
              <a:t> </a:t>
            </a:r>
            <a:r>
              <a:rPr b="1" i="0" lang="en-US" sz="2400" u="none" cap="none" strike="noStrike">
                <a:solidFill>
                  <a:srgbClr val="FF6600"/>
                </a:solidFill>
                <a:latin typeface="Corbel"/>
                <a:ea typeface="Corbel"/>
                <a:cs typeface="Corbel"/>
                <a:sym typeface="Corbel"/>
              </a:rPr>
              <a:t>=</a:t>
            </a:r>
            <a:r>
              <a:rPr b="1" i="0" lang="en-US" sz="2400" u="none" cap="none" strike="noStrike">
                <a:solidFill>
                  <a:srgbClr val="0070C0"/>
                </a:solidFill>
                <a:latin typeface="Corbel"/>
                <a:ea typeface="Corbel"/>
                <a:cs typeface="Corbel"/>
                <a:sym typeface="Corbel"/>
              </a:rPr>
              <a:t> </a:t>
            </a:r>
            <a:r>
              <a:rPr b="1" i="0" lang="en-US" sz="2400" u="none" cap="none" strike="noStrike">
                <a:solidFill>
                  <a:srgbClr val="660066"/>
                </a:solidFill>
                <a:latin typeface="Corbel"/>
                <a:ea typeface="Corbel"/>
                <a:cs typeface="Corbel"/>
                <a:sym typeface="Corbel"/>
              </a:rPr>
              <a:t>LAN Delay </a:t>
            </a:r>
            <a:r>
              <a:rPr b="1" i="0" lang="en-US" sz="2400" u="none" cap="none" strike="noStrike">
                <a:solidFill>
                  <a:srgbClr val="0070C0"/>
                </a:solidFill>
                <a:latin typeface="Corbel"/>
                <a:ea typeface="Corbel"/>
                <a:cs typeface="Corbel"/>
                <a:sym typeface="Corbel"/>
              </a:rPr>
              <a:t>+ </a:t>
            </a:r>
            <a:r>
              <a:rPr b="1" i="0" lang="en-US" sz="2400" u="none" cap="none" strike="noStrike">
                <a:solidFill>
                  <a:srgbClr val="3F6623"/>
                </a:solidFill>
                <a:latin typeface="Corbel"/>
                <a:ea typeface="Corbel"/>
                <a:cs typeface="Corbel"/>
                <a:sym typeface="Corbel"/>
              </a:rPr>
              <a:t>Access Delay</a:t>
            </a:r>
            <a:r>
              <a:rPr b="1" i="0" lang="en-US" sz="2400" u="none" cap="none" strike="noStrike">
                <a:solidFill>
                  <a:srgbClr val="0070C0"/>
                </a:solidFill>
                <a:latin typeface="Corbel"/>
                <a:ea typeface="Corbel"/>
                <a:cs typeface="Corbel"/>
                <a:sym typeface="Corbel"/>
              </a:rPr>
              <a:t> + </a:t>
            </a:r>
            <a:r>
              <a:rPr b="1" i="0" lang="en-US" sz="2400" u="none" cap="none" strike="noStrike">
                <a:solidFill>
                  <a:srgbClr val="1186C3"/>
                </a:solidFill>
                <a:latin typeface="Corbel"/>
                <a:ea typeface="Corbel"/>
                <a:cs typeface="Corbel"/>
                <a:sym typeface="Corbel"/>
              </a:rPr>
              <a:t>Internet Delay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85000"/>
              </a:lnSpc>
              <a:spcBef>
                <a:spcPts val="1080"/>
              </a:spcBef>
              <a:spcAft>
                <a:spcPts val="0"/>
              </a:spcAft>
              <a:buClr>
                <a:srgbClr val="000099"/>
              </a:buClr>
              <a:buSzPts val="1560"/>
              <a:buFont typeface="Noto Sans Symbols"/>
              <a:buNone/>
            </a:pPr>
            <a:r>
              <a:rPr b="1" i="1" lang="en-US" sz="2400" u="none" cap="none" strike="noStrike">
                <a:solidFill>
                  <a:srgbClr val="FF6600"/>
                </a:solidFill>
                <a:latin typeface="Corbel"/>
                <a:ea typeface="Corbel"/>
                <a:cs typeface="Corbel"/>
                <a:sym typeface="Corbel"/>
              </a:rPr>
              <a:t>Consequences:</a:t>
            </a:r>
            <a:endParaRPr b="0" i="0" sz="1400" u="none" cap="none" strike="noStrike">
              <a:solidFill>
                <a:srgbClr val="FF66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85000"/>
              </a:lnSpc>
              <a:spcBef>
                <a:spcPts val="440"/>
              </a:spcBef>
              <a:spcAft>
                <a:spcPts val="0"/>
              </a:spcAft>
              <a:buClr>
                <a:srgbClr val="000099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LAN utilization: </a:t>
            </a:r>
            <a:r>
              <a:rPr b="1" i="0" lang="en-US" sz="2800" u="none" cap="none" strike="noStrike">
                <a:solidFill>
                  <a:srgbClr val="FF6600"/>
                </a:solidFill>
                <a:latin typeface="Corbel"/>
                <a:ea typeface="Corbel"/>
                <a:cs typeface="Corbel"/>
                <a:sym typeface="Corbel"/>
              </a:rPr>
              <a:t>15%</a:t>
            </a:r>
            <a:endParaRPr b="1" i="0" sz="1400" u="none" cap="none" strike="noStrike">
              <a:solidFill>
                <a:srgbClr val="FF66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85000"/>
              </a:lnSpc>
              <a:spcBef>
                <a:spcPts val="440"/>
              </a:spcBef>
              <a:spcAft>
                <a:spcPts val="0"/>
              </a:spcAft>
              <a:buClr>
                <a:srgbClr val="000099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Access link utilization = </a:t>
            </a:r>
            <a:r>
              <a:rPr b="1" i="0" lang="en-US" sz="2400" u="none" cap="none" strike="noStrike">
                <a:solidFill>
                  <a:srgbClr val="CC0000"/>
                </a:solidFill>
                <a:latin typeface="Corbel"/>
                <a:ea typeface="Corbel"/>
                <a:cs typeface="Corbel"/>
                <a:sym typeface="Corbel"/>
              </a:rPr>
              <a:t>100%</a:t>
            </a:r>
            <a:endParaRPr b="1" i="0" sz="22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260350" lvl="0" marL="342900" marR="0" rtl="0" algn="l">
              <a:lnSpc>
                <a:spcPct val="85000"/>
              </a:lnSpc>
              <a:spcBef>
                <a:spcPts val="400"/>
              </a:spcBef>
              <a:spcAft>
                <a:spcPts val="0"/>
              </a:spcAft>
              <a:buClr>
                <a:srgbClr val="000099"/>
              </a:buClr>
              <a:buSzPts val="1300"/>
              <a:buFont typeface="Noto Sans Symbols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258" name="Google Shape;1258;p67"/>
          <p:cNvSpPr/>
          <p:nvPr/>
        </p:nvSpPr>
        <p:spPr>
          <a:xfrm>
            <a:off x="5341198" y="2235153"/>
            <a:ext cx="273907" cy="1600097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531A88"/>
          </a:solidFill>
          <a:ln cap="flat" cmpd="sng" w="9525">
            <a:solidFill>
              <a:srgbClr val="7E28CD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11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9" name="Google Shape;1259;p67"/>
          <p:cNvSpPr/>
          <p:nvPr/>
        </p:nvSpPr>
        <p:spPr>
          <a:xfrm>
            <a:off x="6660935" y="2235153"/>
            <a:ext cx="364056" cy="1600097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3F6622"/>
          </a:solidFill>
          <a:ln cap="flat" cmpd="sng" w="9525">
            <a:solidFill>
              <a:srgbClr val="3F6622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11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0" name="Google Shape;1260;p67"/>
          <p:cNvSpPr/>
          <p:nvPr/>
        </p:nvSpPr>
        <p:spPr>
          <a:xfrm>
            <a:off x="4693780" y="3909939"/>
            <a:ext cx="1419339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660066"/>
                </a:solidFill>
                <a:latin typeface="Corbel"/>
                <a:ea typeface="Corbel"/>
                <a:cs typeface="Corbel"/>
                <a:sym typeface="Corbel"/>
              </a:rPr>
              <a:t>Delay is in tens of  msecs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1" name="Google Shape;1261;p67"/>
          <p:cNvSpPr/>
          <p:nvPr/>
        </p:nvSpPr>
        <p:spPr>
          <a:xfrm>
            <a:off x="6265519" y="3909939"/>
            <a:ext cx="113630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008000"/>
                </a:solidFill>
                <a:latin typeface="Corbel"/>
                <a:ea typeface="Corbel"/>
                <a:cs typeface="Corbel"/>
                <a:sym typeface="Corbel"/>
              </a:rPr>
              <a:t>Delay is in of minutes.</a:t>
            </a:r>
            <a:endParaRPr b="0" i="0" sz="1400" u="none" cap="none" strike="noStrike">
              <a:solidFill>
                <a:srgbClr val="008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2" name="Google Shape;1262;p67"/>
          <p:cNvSpPr/>
          <p:nvPr/>
        </p:nvSpPr>
        <p:spPr>
          <a:xfrm>
            <a:off x="8397524" y="2235153"/>
            <a:ext cx="273907" cy="1600097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1186C3"/>
          </a:solidFill>
          <a:ln cap="flat" cmpd="sng" w="9525">
            <a:solidFill>
              <a:srgbClr val="3366FF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11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3" name="Google Shape;1263;p67"/>
          <p:cNvSpPr/>
          <p:nvPr/>
        </p:nvSpPr>
        <p:spPr>
          <a:xfrm>
            <a:off x="7881068" y="3947272"/>
            <a:ext cx="135708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1186C3"/>
                </a:solidFill>
                <a:latin typeface="Corbel"/>
                <a:ea typeface="Corbel"/>
                <a:cs typeface="Corbel"/>
                <a:sym typeface="Corbel"/>
              </a:rPr>
              <a:t>Delay is 2 secs.</a:t>
            </a:r>
            <a:endParaRPr b="0" i="0" sz="1400" u="none" cap="none" strike="noStrike">
              <a:solidFill>
                <a:srgbClr val="1186C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4" name="Google Shape;1264;p67"/>
          <p:cNvSpPr/>
          <p:nvPr/>
        </p:nvSpPr>
        <p:spPr>
          <a:xfrm>
            <a:off x="1006616" y="4480292"/>
            <a:ext cx="7758427" cy="206480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1560"/>
              <a:buFont typeface="Noto Sans Symbols"/>
              <a:buNone/>
            </a:pPr>
            <a:r>
              <a:rPr b="1" i="1" lang="en-US" sz="2800" u="none" cap="none" strike="noStrike">
                <a:solidFill>
                  <a:srgbClr val="0070C0"/>
                </a:solidFill>
                <a:latin typeface="Corbel"/>
                <a:ea typeface="Corbel"/>
                <a:cs typeface="Corbel"/>
                <a:sym typeface="Corbel"/>
              </a:rPr>
              <a:t>Solution of reducing delay: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85000"/>
              </a:lnSpc>
              <a:spcBef>
                <a:spcPts val="440"/>
              </a:spcBef>
              <a:spcAft>
                <a:spcPts val="0"/>
              </a:spcAft>
              <a:buClr>
                <a:srgbClr val="000099"/>
              </a:buClr>
              <a:buSzPts val="2200"/>
              <a:buFont typeface="Arial"/>
              <a:buAutoNum type="arabicParenR"/>
            </a:pPr>
            <a:r>
              <a:rPr b="0" i="0" lang="en-US" sz="2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Increase the bandwidth of the access link.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85000"/>
              </a:lnSpc>
              <a:spcBef>
                <a:spcPts val="440"/>
              </a:spcBef>
              <a:spcAft>
                <a:spcPts val="0"/>
              </a:spcAft>
              <a:buClr>
                <a:srgbClr val="000099"/>
              </a:buClr>
              <a:buSzPts val="22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457200" lvl="0" marL="457200" marR="0" rtl="0" algn="l">
              <a:lnSpc>
                <a:spcPct val="85000"/>
              </a:lnSpc>
              <a:spcBef>
                <a:spcPts val="440"/>
              </a:spcBef>
              <a:spcAft>
                <a:spcPts val="0"/>
              </a:spcAft>
              <a:buClr>
                <a:srgbClr val="000099"/>
              </a:buClr>
              <a:buSzPts val="2200"/>
              <a:buFont typeface="Arial"/>
              <a:buAutoNum type="arabicParenR"/>
            </a:pPr>
            <a:r>
              <a:rPr b="0" i="0" lang="en-US" sz="2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Install a web cache or proxy server at the institutional network.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03200" lvl="4" marL="342900" marR="0" rtl="0" algn="l">
              <a:lnSpc>
                <a:spcPct val="85000"/>
              </a:lnSpc>
              <a:spcBef>
                <a:spcPts val="440"/>
              </a:spcBef>
              <a:spcAft>
                <a:spcPts val="0"/>
              </a:spcAft>
              <a:buClr>
                <a:srgbClr val="000099"/>
              </a:buClr>
              <a:buSzPts val="22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260350" lvl="0" marL="342900" marR="0" rtl="0" algn="l">
              <a:lnSpc>
                <a:spcPct val="85000"/>
              </a:lnSpc>
              <a:spcBef>
                <a:spcPts val="400"/>
              </a:spcBef>
              <a:spcAft>
                <a:spcPts val="0"/>
              </a:spcAft>
              <a:buClr>
                <a:srgbClr val="000099"/>
              </a:buClr>
              <a:buSzPts val="1300"/>
              <a:buFont typeface="Noto Sans Symbols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265" name="Google Shape;1265;p67"/>
          <p:cNvSpPr/>
          <p:nvPr/>
        </p:nvSpPr>
        <p:spPr>
          <a:xfrm>
            <a:off x="10557893" y="4906771"/>
            <a:ext cx="996028" cy="659323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11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6" name="Google Shape;1266;p67"/>
          <p:cNvSpPr/>
          <p:nvPr/>
        </p:nvSpPr>
        <p:spPr>
          <a:xfrm>
            <a:off x="6265519" y="3865046"/>
            <a:ext cx="996028" cy="758939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11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2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2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1" name="Shape 1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2" name="Google Shape;1272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39746" y="627420"/>
            <a:ext cx="3316016" cy="3715889"/>
          </a:xfrm>
          <a:prstGeom prst="rect">
            <a:avLst/>
          </a:prstGeom>
          <a:noFill/>
          <a:ln>
            <a:noFill/>
          </a:ln>
        </p:spPr>
      </p:pic>
      <p:sp>
        <p:nvSpPr>
          <p:cNvPr id="1273" name="Google Shape;1273;p68"/>
          <p:cNvSpPr/>
          <p:nvPr/>
        </p:nvSpPr>
        <p:spPr>
          <a:xfrm>
            <a:off x="1500600" y="755708"/>
            <a:ext cx="4370400" cy="37051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1" lang="en-US" sz="2400" u="none" cap="none" strike="noStrike">
                <a:solidFill>
                  <a:srgbClr val="0070C0"/>
                </a:solidFill>
                <a:latin typeface="Corbel"/>
                <a:ea typeface="Corbel"/>
                <a:cs typeface="Corbel"/>
                <a:sym typeface="Corbel"/>
              </a:rPr>
              <a:t>Assumptions:</a:t>
            </a:r>
            <a:endParaRPr b="0" i="0" sz="1400" u="none" cap="none" strike="noStrike">
              <a:solidFill>
                <a:srgbClr val="000000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342900" lvl="0" marL="342900" marR="0" rtl="0" algn="l">
              <a:lnSpc>
                <a:spcPct val="85000"/>
              </a:lnSpc>
              <a:spcBef>
                <a:spcPts val="440"/>
              </a:spcBef>
              <a:spcAft>
                <a:spcPts val="0"/>
              </a:spcAft>
              <a:buClr>
                <a:srgbClr val="000099"/>
              </a:buClr>
              <a:buSzPts val="2200"/>
              <a:buFont typeface="Corbel"/>
              <a:buChar char="•"/>
            </a:pPr>
            <a:r>
              <a:rPr b="0" i="0" lang="en-US" sz="2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Avg object size: 100K bits</a:t>
            </a:r>
            <a:endParaRPr b="0" i="0" sz="1400" u="none" cap="none" strike="noStrike">
              <a:solidFill>
                <a:srgbClr val="000000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342900" lvl="0" marL="342900" marR="0" rtl="0" algn="l">
              <a:lnSpc>
                <a:spcPct val="85000"/>
              </a:lnSpc>
              <a:spcBef>
                <a:spcPts val="440"/>
              </a:spcBef>
              <a:spcAft>
                <a:spcPts val="0"/>
              </a:spcAft>
              <a:buClr>
                <a:srgbClr val="000099"/>
              </a:buClr>
              <a:buSzPts val="2200"/>
              <a:buFont typeface="Corbel"/>
              <a:buChar char="•"/>
            </a:pPr>
            <a:r>
              <a:rPr b="0" i="0" lang="en-US" sz="2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Avg request rate from browsers to origin servers:15/sec</a:t>
            </a:r>
            <a:endParaRPr b="0" i="0" sz="1400" u="none" cap="none" strike="noStrike">
              <a:solidFill>
                <a:srgbClr val="000000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342900" lvl="0" marL="342900" marR="0" rtl="0" algn="l">
              <a:lnSpc>
                <a:spcPct val="85000"/>
              </a:lnSpc>
              <a:spcBef>
                <a:spcPts val="440"/>
              </a:spcBef>
              <a:spcAft>
                <a:spcPts val="0"/>
              </a:spcAft>
              <a:buClr>
                <a:srgbClr val="000099"/>
              </a:buClr>
              <a:buSzPts val="2200"/>
              <a:buFont typeface="Corbel"/>
              <a:buChar char="•"/>
            </a:pPr>
            <a:r>
              <a:rPr b="0" i="0" lang="en-US" sz="2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RTT from institutional router to any origin server: 2 sec</a:t>
            </a:r>
            <a:endParaRPr b="0" i="0" sz="1400" u="none" cap="none" strike="noStrike">
              <a:solidFill>
                <a:srgbClr val="000000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342900" lvl="0" marL="342900" marR="0" rtl="0" algn="l">
              <a:lnSpc>
                <a:spcPct val="85000"/>
              </a:lnSpc>
              <a:spcBef>
                <a:spcPts val="440"/>
              </a:spcBef>
              <a:spcAft>
                <a:spcPts val="0"/>
              </a:spcAft>
              <a:buClr>
                <a:srgbClr val="000099"/>
              </a:buClr>
              <a:buSzPts val="2200"/>
              <a:buFont typeface="Corbel"/>
              <a:buChar char="•"/>
            </a:pPr>
            <a:r>
              <a:rPr b="0" i="0" lang="en-US" sz="2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Access link rate: 15 Mbps</a:t>
            </a:r>
            <a:endParaRPr b="0" i="0" sz="1400" u="none" cap="none" strike="noStrike">
              <a:solidFill>
                <a:srgbClr val="000000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342900" lvl="0" marL="342900" marR="0" rtl="0" algn="l">
              <a:lnSpc>
                <a:spcPct val="85000"/>
              </a:lnSpc>
              <a:spcBef>
                <a:spcPts val="10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1" lang="en-US" sz="2400" u="none" cap="none" strike="noStrike">
                <a:solidFill>
                  <a:srgbClr val="0070C0"/>
                </a:solidFill>
                <a:latin typeface="Corbel"/>
                <a:ea typeface="Corbel"/>
                <a:cs typeface="Corbel"/>
                <a:sym typeface="Corbel"/>
              </a:rPr>
              <a:t>Consequences:</a:t>
            </a:r>
            <a:endParaRPr b="0" i="0" sz="1400" u="none" cap="none" strike="noStrike">
              <a:solidFill>
                <a:srgbClr val="000000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342900" lvl="0" marL="342900" marR="0" rtl="0" algn="l">
              <a:lnSpc>
                <a:spcPct val="85000"/>
              </a:lnSpc>
              <a:spcBef>
                <a:spcPts val="360"/>
              </a:spcBef>
              <a:spcAft>
                <a:spcPts val="0"/>
              </a:spcAft>
              <a:buClr>
                <a:srgbClr val="000099"/>
              </a:buClr>
              <a:buSzPts val="1800"/>
              <a:buFont typeface="Corbe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LAN utilization: 15%</a:t>
            </a:r>
            <a:endParaRPr b="0" i="0" sz="1400" u="none" cap="none" strike="noStrike">
              <a:solidFill>
                <a:srgbClr val="000000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342900" lvl="0" marL="342900" marR="0" rtl="0" algn="l">
              <a:lnSpc>
                <a:spcPct val="85000"/>
              </a:lnSpc>
              <a:spcBef>
                <a:spcPts val="360"/>
              </a:spcBef>
              <a:spcAft>
                <a:spcPts val="0"/>
              </a:spcAft>
              <a:buClr>
                <a:srgbClr val="000099"/>
              </a:buClr>
              <a:buSzPts val="1800"/>
              <a:buFont typeface="Corbe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Access link utilization = </a:t>
            </a:r>
            <a:r>
              <a:rPr b="0" i="0" lang="en-US" sz="1800" u="none" cap="none" strike="noStrike">
                <a:solidFill>
                  <a:srgbClr val="CC0000"/>
                </a:solidFill>
                <a:latin typeface="Corbel"/>
                <a:ea typeface="Corbel"/>
                <a:cs typeface="Corbel"/>
                <a:sym typeface="Corbel"/>
              </a:rPr>
              <a:t>100%</a:t>
            </a:r>
            <a:endParaRPr b="0" i="0" sz="1800" u="none" cap="none" strike="noStrike">
              <a:solidFill>
                <a:srgbClr val="CC0000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0" lvl="0" marL="457200" marR="0" rtl="0" algn="l">
              <a:lnSpc>
                <a:spcPct val="85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CC0000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268605" lvl="0" marL="342900" marR="0" rtl="0" algn="l">
              <a:lnSpc>
                <a:spcPct val="85000"/>
              </a:lnSpc>
              <a:spcBef>
                <a:spcPts val="360"/>
              </a:spcBef>
              <a:spcAft>
                <a:spcPts val="0"/>
              </a:spcAft>
              <a:buClr>
                <a:srgbClr val="000099"/>
              </a:buClr>
              <a:buSzPts val="1170"/>
              <a:buFont typeface="Noto Sans Symbols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268605" lvl="0" marL="342900" marR="0" rtl="0" algn="l">
              <a:lnSpc>
                <a:spcPct val="85000"/>
              </a:lnSpc>
              <a:spcBef>
                <a:spcPts val="360"/>
              </a:spcBef>
              <a:spcAft>
                <a:spcPts val="0"/>
              </a:spcAft>
              <a:buClr>
                <a:srgbClr val="000099"/>
              </a:buClr>
              <a:buSzPts val="1170"/>
              <a:buFont typeface="Noto Sans Symbols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274" name="Google Shape;1274;p68"/>
          <p:cNvSpPr txBox="1"/>
          <p:nvPr>
            <p:ph idx="4294967295" type="title"/>
          </p:nvPr>
        </p:nvSpPr>
        <p:spPr>
          <a:xfrm>
            <a:off x="2913513" y="52351"/>
            <a:ext cx="7772400" cy="66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orbel"/>
              <a:buNone/>
            </a:pPr>
            <a:r>
              <a:rPr lang="en-US" sz="3600"/>
              <a:t>Caching example: </a:t>
            </a:r>
            <a:r>
              <a:rPr lang="en-US" sz="3240"/>
              <a:t>Solution 1</a:t>
            </a:r>
            <a:r>
              <a:rPr lang="en-US" sz="3600"/>
              <a:t> </a:t>
            </a:r>
            <a:endParaRPr sz="3600"/>
          </a:p>
        </p:txBody>
      </p:sp>
      <p:cxnSp>
        <p:nvCxnSpPr>
          <p:cNvPr id="1275" name="Google Shape;1275;p68"/>
          <p:cNvCxnSpPr/>
          <p:nvPr/>
        </p:nvCxnSpPr>
        <p:spPr>
          <a:xfrm>
            <a:off x="3714900" y="2847992"/>
            <a:ext cx="990600" cy="150813"/>
          </a:xfrm>
          <a:prstGeom prst="straightConnector1">
            <a:avLst/>
          </a:prstGeom>
          <a:noFill/>
          <a:ln cap="flat" cmpd="sng" w="38100">
            <a:solidFill>
              <a:srgbClr val="CC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276" name="Google Shape;1276;p68"/>
          <p:cNvSpPr txBox="1"/>
          <p:nvPr/>
        </p:nvSpPr>
        <p:spPr>
          <a:xfrm>
            <a:off x="4242480" y="3055561"/>
            <a:ext cx="1628520" cy="4000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700"/>
              <a:buFont typeface="Arial"/>
              <a:buNone/>
            </a:pPr>
            <a:r>
              <a:rPr b="0" i="0" lang="en-US" sz="2000" u="none" cap="none" strike="noStrike">
                <a:solidFill>
                  <a:srgbClr val="FF0000"/>
                </a:solidFill>
                <a:latin typeface="Gill Sans"/>
                <a:ea typeface="Gill Sans"/>
                <a:cs typeface="Gill Sans"/>
                <a:sym typeface="Gill Sans"/>
              </a:rPr>
              <a:t>100 Mbps</a:t>
            </a:r>
            <a:endParaRPr b="0" i="0" sz="14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7" name="Google Shape;1277;p68"/>
          <p:cNvSpPr txBox="1"/>
          <p:nvPr/>
        </p:nvSpPr>
        <p:spPr>
          <a:xfrm>
            <a:off x="10497326" y="2555624"/>
            <a:ext cx="1433659" cy="584735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60"/>
              <a:buFont typeface="Arial"/>
              <a:buNone/>
            </a:pPr>
            <a:r>
              <a:rPr b="1" i="0" lang="en-US" sz="16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100 Mbps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60"/>
              <a:buFont typeface="Arial"/>
              <a:buNone/>
            </a:pPr>
            <a:r>
              <a:rPr b="1" i="0" lang="en-US" sz="16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Access Link</a:t>
            </a:r>
            <a:endParaRPr b="1" i="0" sz="14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8" name="Google Shape;1278;p68"/>
          <p:cNvSpPr txBox="1"/>
          <p:nvPr/>
        </p:nvSpPr>
        <p:spPr>
          <a:xfrm>
            <a:off x="4727050" y="5025045"/>
            <a:ext cx="1077571" cy="4000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7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msecs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9" name="Google Shape;1279;p68"/>
          <p:cNvSpPr txBox="1"/>
          <p:nvPr/>
        </p:nvSpPr>
        <p:spPr>
          <a:xfrm>
            <a:off x="1890745" y="5616176"/>
            <a:ext cx="7696019" cy="4616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40"/>
              <a:buFont typeface="Arial"/>
              <a:buNone/>
            </a:pPr>
            <a:r>
              <a:rPr b="0" i="1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LAN Delay and Access delay </a:t>
            </a:r>
            <a:r>
              <a:rPr b="1" i="1" lang="en-US" sz="2400" u="none" cap="none" strike="noStrike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rPr>
              <a:t>becomes negligible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80" name="Google Shape;1280;p68"/>
          <p:cNvCxnSpPr/>
          <p:nvPr/>
        </p:nvCxnSpPr>
        <p:spPr>
          <a:xfrm>
            <a:off x="4140201" y="3921611"/>
            <a:ext cx="706437" cy="117475"/>
          </a:xfrm>
          <a:prstGeom prst="straightConnector1">
            <a:avLst/>
          </a:prstGeom>
          <a:noFill/>
          <a:ln cap="flat" cmpd="sng" w="38100">
            <a:solidFill>
              <a:srgbClr val="CC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281" name="Google Shape;1281;p68"/>
          <p:cNvSpPr txBox="1"/>
          <p:nvPr/>
        </p:nvSpPr>
        <p:spPr>
          <a:xfrm>
            <a:off x="4949825" y="3840648"/>
            <a:ext cx="1854735" cy="4000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7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15%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2" name="Google Shape;1282;p68"/>
          <p:cNvSpPr/>
          <p:nvPr/>
        </p:nvSpPr>
        <p:spPr>
          <a:xfrm>
            <a:off x="1016102" y="4301121"/>
            <a:ext cx="7661072" cy="7617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FF6600"/>
                </a:solidFill>
                <a:latin typeface="Corbel"/>
                <a:ea typeface="Corbel"/>
                <a:cs typeface="Corbel"/>
                <a:sym typeface="Corbel"/>
              </a:rPr>
              <a:t>Average response time</a:t>
            </a:r>
            <a:r>
              <a:rPr b="1" i="0" lang="en-US" sz="2000" u="none" cap="none" strike="noStrike">
                <a:solidFill>
                  <a:srgbClr val="0070C0"/>
                </a:solidFill>
                <a:latin typeface="Corbel"/>
                <a:ea typeface="Corbel"/>
                <a:cs typeface="Corbel"/>
                <a:sym typeface="Corbel"/>
              </a:rPr>
              <a:t> </a:t>
            </a:r>
            <a:r>
              <a:rPr b="1" i="0" lang="en-US" sz="2000" u="none" cap="none" strike="noStrike">
                <a:solidFill>
                  <a:srgbClr val="FF6600"/>
                </a:solidFill>
                <a:latin typeface="Corbel"/>
                <a:ea typeface="Corbel"/>
                <a:cs typeface="Corbel"/>
                <a:sym typeface="Corbel"/>
              </a:rPr>
              <a:t>=</a:t>
            </a:r>
            <a:r>
              <a:rPr b="1" i="0" lang="en-US" sz="2000" u="none" cap="none" strike="noStrike">
                <a:solidFill>
                  <a:srgbClr val="0070C0"/>
                </a:solidFill>
                <a:latin typeface="Corbel"/>
                <a:ea typeface="Corbel"/>
                <a:cs typeface="Corbel"/>
                <a:sym typeface="Corbel"/>
              </a:rPr>
              <a:t> </a:t>
            </a:r>
            <a:r>
              <a:rPr b="1" i="0" lang="en-US" sz="2000" u="none" cap="none" strike="noStrike">
                <a:solidFill>
                  <a:srgbClr val="660066"/>
                </a:solidFill>
                <a:latin typeface="Corbel"/>
                <a:ea typeface="Corbel"/>
                <a:cs typeface="Corbel"/>
                <a:sym typeface="Corbel"/>
              </a:rPr>
              <a:t>LAN Delay </a:t>
            </a:r>
            <a:r>
              <a:rPr b="1" i="0" lang="en-US" sz="2000" u="none" cap="none" strike="noStrike">
                <a:solidFill>
                  <a:srgbClr val="0070C0"/>
                </a:solidFill>
                <a:latin typeface="Corbel"/>
                <a:ea typeface="Corbel"/>
                <a:cs typeface="Corbel"/>
                <a:sym typeface="Corbel"/>
              </a:rPr>
              <a:t>+ </a:t>
            </a:r>
            <a:r>
              <a:rPr b="1" i="0" lang="en-US" sz="2000" u="none" cap="none" strike="noStrike">
                <a:solidFill>
                  <a:srgbClr val="3F6623"/>
                </a:solidFill>
                <a:latin typeface="Corbel"/>
                <a:ea typeface="Corbel"/>
                <a:cs typeface="Corbel"/>
                <a:sym typeface="Corbel"/>
              </a:rPr>
              <a:t>Access Delay</a:t>
            </a:r>
            <a:r>
              <a:rPr b="1" i="0" lang="en-US" sz="2000" u="none" cap="none" strike="noStrike">
                <a:solidFill>
                  <a:srgbClr val="0070C0"/>
                </a:solidFill>
                <a:latin typeface="Corbel"/>
                <a:ea typeface="Corbel"/>
                <a:cs typeface="Corbel"/>
                <a:sym typeface="Corbel"/>
              </a:rPr>
              <a:t> + </a:t>
            </a:r>
            <a:r>
              <a:rPr b="1" i="0" lang="en-US" sz="2000" u="none" cap="none" strike="noStrike">
                <a:solidFill>
                  <a:srgbClr val="1186C3"/>
                </a:solidFill>
                <a:latin typeface="Corbel"/>
                <a:ea typeface="Corbel"/>
                <a:cs typeface="Corbel"/>
                <a:sym typeface="Corbel"/>
              </a:rPr>
              <a:t>Internet Delay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85000"/>
              </a:lnSpc>
              <a:spcBef>
                <a:spcPts val="108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FF6600"/>
                </a:solidFill>
                <a:latin typeface="Corbel"/>
                <a:ea typeface="Corbel"/>
                <a:cs typeface="Corbel"/>
                <a:sym typeface="Corbel"/>
              </a:rPr>
              <a:t>			          =</a:t>
            </a:r>
            <a:r>
              <a:rPr b="1" i="0" lang="en-US" sz="2000" u="none" cap="none" strike="noStrike">
                <a:solidFill>
                  <a:srgbClr val="0070C0"/>
                </a:solidFill>
                <a:latin typeface="Corbel"/>
                <a:ea typeface="Corbel"/>
                <a:cs typeface="Corbel"/>
                <a:sym typeface="Corbel"/>
              </a:rPr>
              <a:t>  </a:t>
            </a:r>
            <a:r>
              <a:rPr b="1" i="0" lang="en-US" sz="2000" u="none" cap="none" strike="noStrike">
                <a:solidFill>
                  <a:srgbClr val="660066"/>
                </a:solidFill>
                <a:latin typeface="Corbel"/>
                <a:ea typeface="Corbel"/>
                <a:cs typeface="Corbel"/>
                <a:sym typeface="Corbel"/>
              </a:rPr>
              <a:t>msecs     </a:t>
            </a:r>
            <a:r>
              <a:rPr b="1" i="0" lang="en-US" sz="2000" u="none" cap="none" strike="noStrike">
                <a:solidFill>
                  <a:srgbClr val="0070C0"/>
                </a:solidFill>
                <a:latin typeface="Corbel"/>
                <a:ea typeface="Corbel"/>
                <a:cs typeface="Corbel"/>
                <a:sym typeface="Corbel"/>
              </a:rPr>
              <a:t>+ </a:t>
            </a:r>
            <a:r>
              <a:rPr b="1" i="0" lang="en-US" sz="2000" u="none" cap="none" strike="noStrike">
                <a:solidFill>
                  <a:srgbClr val="3F6623"/>
                </a:solidFill>
                <a:latin typeface="Corbel"/>
                <a:ea typeface="Corbel"/>
                <a:cs typeface="Corbel"/>
                <a:sym typeface="Corbel"/>
              </a:rPr>
              <a:t>mins</a:t>
            </a:r>
            <a:r>
              <a:rPr b="1" i="0" lang="en-US" sz="2000" u="none" cap="none" strike="noStrike">
                <a:solidFill>
                  <a:srgbClr val="0070C0"/>
                </a:solidFill>
                <a:latin typeface="Corbel"/>
                <a:ea typeface="Corbel"/>
                <a:cs typeface="Corbel"/>
                <a:sym typeface="Corbel"/>
              </a:rPr>
              <a:t>      +   </a:t>
            </a:r>
            <a:r>
              <a:rPr b="1" i="0" lang="en-US" sz="2000" u="none" cap="none" strike="noStrike">
                <a:solidFill>
                  <a:srgbClr val="1186C3"/>
                </a:solidFill>
                <a:latin typeface="Corbel"/>
                <a:ea typeface="Corbel"/>
                <a:cs typeface="Corbel"/>
                <a:sym typeface="Corbel"/>
              </a:rPr>
              <a:t>2 secs</a:t>
            </a:r>
            <a:endParaRPr b="1" i="0" sz="2000" u="none" cap="none" strike="noStrike">
              <a:solidFill>
                <a:srgbClr val="1186C3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cxnSp>
        <p:nvCxnSpPr>
          <p:cNvPr id="1283" name="Google Shape;1283;p68"/>
          <p:cNvCxnSpPr/>
          <p:nvPr/>
        </p:nvCxnSpPr>
        <p:spPr>
          <a:xfrm>
            <a:off x="4727050" y="4757224"/>
            <a:ext cx="524400" cy="227033"/>
          </a:xfrm>
          <a:prstGeom prst="straightConnector1">
            <a:avLst/>
          </a:prstGeom>
          <a:noFill/>
          <a:ln cap="flat" cmpd="sng" w="38100">
            <a:solidFill>
              <a:srgbClr val="CC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284" name="Google Shape;1284;p68"/>
          <p:cNvSpPr/>
          <p:nvPr/>
        </p:nvSpPr>
        <p:spPr>
          <a:xfrm>
            <a:off x="3538893" y="4604787"/>
            <a:ext cx="996028" cy="758939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11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5" name="Google Shape;1285;p68"/>
          <p:cNvSpPr/>
          <p:nvPr/>
        </p:nvSpPr>
        <p:spPr>
          <a:xfrm>
            <a:off x="4671757" y="4819928"/>
            <a:ext cx="996028" cy="758939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11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6" name="Google Shape;1286;p68"/>
          <p:cNvSpPr/>
          <p:nvPr/>
        </p:nvSpPr>
        <p:spPr>
          <a:xfrm>
            <a:off x="1955863" y="6102911"/>
            <a:ext cx="7648329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1" lang="en-US" sz="28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Cost: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increased access link speed (not cheap!)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7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2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2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4"/>
          <p:cNvSpPr txBox="1"/>
          <p:nvPr>
            <p:ph type="title"/>
          </p:nvPr>
        </p:nvSpPr>
        <p:spPr>
          <a:xfrm>
            <a:off x="711200" y="149934"/>
            <a:ext cx="103632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b="1" lang="en-US"/>
              <a:t>Application Layer</a:t>
            </a:r>
            <a:endParaRPr/>
          </a:p>
        </p:txBody>
      </p:sp>
      <p:sp>
        <p:nvSpPr>
          <p:cNvPr id="202" name="Google Shape;202;p24"/>
          <p:cNvSpPr txBox="1"/>
          <p:nvPr>
            <p:ph idx="1" type="body"/>
          </p:nvPr>
        </p:nvSpPr>
        <p:spPr>
          <a:xfrm>
            <a:off x="1296367" y="1063460"/>
            <a:ext cx="10363200" cy="57945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288925" lvl="0" marL="455613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2610"/>
              <a:buChar char="•"/>
            </a:pPr>
            <a:r>
              <a:rPr lang="en-US" sz="3200">
                <a:solidFill>
                  <a:srgbClr val="0000FF"/>
                </a:solidFill>
                <a:latin typeface="Verdana"/>
                <a:ea typeface="Verdana"/>
                <a:cs typeface="Verdana"/>
                <a:sym typeface="Verdana"/>
              </a:rPr>
              <a:t>Application Layer Protocols</a:t>
            </a:r>
            <a:endParaRPr/>
          </a:p>
          <a:p>
            <a:pPr indent="-341313" lvl="1" marL="911225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</a:pPr>
            <a:r>
              <a:rPr lang="en-US" sz="2400">
                <a:latin typeface="Verdana"/>
                <a:ea typeface="Verdana"/>
                <a:cs typeface="Verdana"/>
                <a:sym typeface="Verdana"/>
              </a:rPr>
              <a:t>Provide the rules and formats that govern how data is treated in the application layer.</a:t>
            </a:r>
            <a:endParaRPr/>
          </a:p>
          <a:p>
            <a:pPr indent="-288925" lvl="0" marL="455613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2610"/>
              <a:buChar char="•"/>
            </a:pPr>
            <a:r>
              <a:rPr lang="en-US" sz="3200">
                <a:solidFill>
                  <a:srgbClr val="0000FF"/>
                </a:solidFill>
                <a:latin typeface="Verdana"/>
                <a:ea typeface="Verdana"/>
                <a:cs typeface="Verdana"/>
                <a:sym typeface="Verdana"/>
              </a:rPr>
              <a:t>Application Software</a:t>
            </a:r>
            <a:endParaRPr sz="4000">
              <a:solidFill>
                <a:srgbClr val="0000F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41313" lvl="1" marL="911225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</a:pPr>
            <a:r>
              <a:rPr lang="en-US" sz="2400">
                <a:latin typeface="Verdana"/>
                <a:ea typeface="Verdana"/>
                <a:cs typeface="Verdana"/>
                <a:sym typeface="Verdana"/>
              </a:rPr>
              <a:t>The programs used to communicate over the network.</a:t>
            </a:r>
            <a:br>
              <a:rPr lang="en-US" sz="2400">
                <a:latin typeface="Verdana"/>
                <a:ea typeface="Verdana"/>
                <a:cs typeface="Verdana"/>
                <a:sym typeface="Verdana"/>
              </a:rPr>
            </a:br>
            <a:endParaRPr sz="2400">
              <a:latin typeface="Verdana"/>
              <a:ea typeface="Verdana"/>
              <a:cs typeface="Verdana"/>
              <a:sym typeface="Verdana"/>
            </a:endParaRPr>
          </a:p>
          <a:p>
            <a:pPr indent="-394335" lvl="0" marL="45720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2610"/>
              <a:buChar char="•"/>
            </a:pPr>
            <a:r>
              <a:rPr lang="en-US" sz="2800">
                <a:latin typeface="Verdana"/>
                <a:ea typeface="Verdana"/>
                <a:cs typeface="Verdana"/>
                <a:sym typeface="Verdana"/>
              </a:rPr>
              <a:t>For example:</a:t>
            </a:r>
            <a:endParaRPr/>
          </a:p>
          <a:p>
            <a:pPr indent="-288925" lvl="1" marL="855663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</a:pPr>
            <a:r>
              <a:rPr lang="en-US" sz="2400">
                <a:latin typeface="Verdana"/>
                <a:ea typeface="Verdana"/>
                <a:cs typeface="Verdana"/>
                <a:sym typeface="Verdana"/>
              </a:rPr>
              <a:t>When displaying a web page:</a:t>
            </a:r>
            <a:endParaRPr/>
          </a:p>
          <a:p>
            <a:pPr indent="-341313" lvl="2" marL="1311275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</a:pPr>
            <a:r>
              <a:rPr lang="en-US" sz="2800">
                <a:latin typeface="Verdana"/>
                <a:ea typeface="Verdana"/>
                <a:cs typeface="Verdana"/>
                <a:sym typeface="Verdana"/>
              </a:rPr>
              <a:t>The </a:t>
            </a:r>
            <a:r>
              <a:rPr lang="en-US" sz="2800">
                <a:solidFill>
                  <a:srgbClr val="0000FF"/>
                </a:solidFill>
                <a:latin typeface="Verdana"/>
                <a:ea typeface="Verdana"/>
                <a:cs typeface="Verdana"/>
                <a:sym typeface="Verdana"/>
              </a:rPr>
              <a:t>Application Layer </a:t>
            </a:r>
            <a:r>
              <a:rPr lang="en-US" sz="2800">
                <a:latin typeface="Verdana"/>
                <a:ea typeface="Verdana"/>
                <a:cs typeface="Verdana"/>
                <a:sym typeface="Verdana"/>
              </a:rPr>
              <a:t>uses the </a:t>
            </a:r>
            <a:r>
              <a:rPr lang="en-US" sz="2800">
                <a:solidFill>
                  <a:srgbClr val="FF6600"/>
                </a:solidFill>
                <a:latin typeface="Verdana"/>
                <a:ea typeface="Verdana"/>
                <a:cs typeface="Verdana"/>
                <a:sym typeface="Verdana"/>
              </a:rPr>
              <a:t>HTTP(Hyper Text Transfer Protocol)</a:t>
            </a:r>
            <a:r>
              <a:rPr lang="en-US" sz="2800">
                <a:latin typeface="Verdana"/>
                <a:ea typeface="Verdana"/>
                <a:cs typeface="Verdana"/>
                <a:sym typeface="Verdana"/>
              </a:rPr>
              <a:t> Protocol.</a:t>
            </a:r>
            <a:endParaRPr/>
          </a:p>
          <a:p>
            <a:pPr indent="-341313" lvl="2" marL="1311275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</a:pPr>
            <a:r>
              <a:rPr lang="en-US" sz="2800">
                <a:latin typeface="Verdana"/>
                <a:ea typeface="Verdana"/>
                <a:cs typeface="Verdana"/>
                <a:sym typeface="Verdana"/>
              </a:rPr>
              <a:t>The </a:t>
            </a:r>
            <a:r>
              <a:rPr lang="en-US" sz="2800">
                <a:solidFill>
                  <a:srgbClr val="0000FF"/>
                </a:solidFill>
                <a:latin typeface="Verdana"/>
                <a:ea typeface="Verdana"/>
                <a:cs typeface="Verdana"/>
                <a:sym typeface="Verdana"/>
              </a:rPr>
              <a:t>Application Software </a:t>
            </a:r>
            <a:r>
              <a:rPr lang="en-US" sz="2800">
                <a:latin typeface="Verdana"/>
                <a:ea typeface="Verdana"/>
                <a:cs typeface="Verdana"/>
                <a:sym typeface="Verdana"/>
              </a:rPr>
              <a:t>is your </a:t>
            </a:r>
            <a:r>
              <a:rPr lang="en-US" sz="2800">
                <a:solidFill>
                  <a:srgbClr val="FF6600"/>
                </a:solidFill>
                <a:latin typeface="Verdana"/>
                <a:ea typeface="Verdana"/>
                <a:cs typeface="Verdana"/>
                <a:sym typeface="Verdana"/>
              </a:rPr>
              <a:t>Web browser</a:t>
            </a:r>
            <a:r>
              <a:rPr lang="en-US" sz="2800">
                <a:latin typeface="Verdana"/>
                <a:ea typeface="Verdana"/>
                <a:cs typeface="Verdana"/>
                <a:sym typeface="Verdana"/>
              </a:rPr>
              <a:t>.</a:t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610"/>
              <a:buNone/>
            </a:pPr>
            <a:r>
              <a:t/>
            </a:r>
            <a:endParaRPr sz="2800"/>
          </a:p>
        </p:txBody>
      </p:sp>
      <p:sp>
        <p:nvSpPr>
          <p:cNvPr id="203" name="Google Shape;203;p24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Application Layer</a:t>
            </a:r>
            <a:endParaRPr/>
          </a:p>
        </p:txBody>
      </p:sp>
      <p:sp>
        <p:nvSpPr>
          <p:cNvPr id="204" name="Google Shape;204;p24"/>
          <p:cNvSpPr txBox="1"/>
          <p:nvPr>
            <p:ph idx="12" type="sldNum"/>
          </p:nvPr>
        </p:nvSpPr>
        <p:spPr>
          <a:xfrm>
            <a:off x="10951856" y="5867131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-US"/>
              <a:t>2-</a:t>
            </a: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1" name="Shape 1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2" name="Google Shape;1292;p69"/>
          <p:cNvSpPr/>
          <p:nvPr/>
        </p:nvSpPr>
        <p:spPr>
          <a:xfrm>
            <a:off x="6562725" y="4392613"/>
            <a:ext cx="2965450" cy="1390650"/>
          </a:xfrm>
          <a:custGeom>
            <a:rect b="b" l="l" r="r" t="t"/>
            <a:pathLst>
              <a:path extrusionOk="0" h="876" w="1868">
                <a:moveTo>
                  <a:pt x="31" y="327"/>
                </a:moveTo>
                <a:cubicBezTo>
                  <a:pt x="20" y="237"/>
                  <a:pt x="0" y="189"/>
                  <a:pt x="103" y="137"/>
                </a:cubicBezTo>
                <a:cubicBezTo>
                  <a:pt x="206" y="85"/>
                  <a:pt x="476" y="34"/>
                  <a:pt x="649" y="17"/>
                </a:cubicBezTo>
                <a:cubicBezTo>
                  <a:pt x="822" y="0"/>
                  <a:pt x="955" y="18"/>
                  <a:pt x="1141" y="35"/>
                </a:cubicBezTo>
                <a:cubicBezTo>
                  <a:pt x="1327" y="52"/>
                  <a:pt x="1658" y="3"/>
                  <a:pt x="1763" y="121"/>
                </a:cubicBezTo>
                <a:cubicBezTo>
                  <a:pt x="1868" y="239"/>
                  <a:pt x="1840" y="621"/>
                  <a:pt x="1774" y="741"/>
                </a:cubicBezTo>
                <a:cubicBezTo>
                  <a:pt x="1708" y="861"/>
                  <a:pt x="1534" y="827"/>
                  <a:pt x="1369" y="845"/>
                </a:cubicBezTo>
                <a:cubicBezTo>
                  <a:pt x="1204" y="863"/>
                  <a:pt x="935" y="851"/>
                  <a:pt x="781" y="851"/>
                </a:cubicBezTo>
                <a:cubicBezTo>
                  <a:pt x="627" y="851"/>
                  <a:pt x="549" y="876"/>
                  <a:pt x="447" y="847"/>
                </a:cubicBezTo>
                <a:cubicBezTo>
                  <a:pt x="345" y="818"/>
                  <a:pt x="237" y="762"/>
                  <a:pt x="168" y="676"/>
                </a:cubicBezTo>
                <a:cubicBezTo>
                  <a:pt x="98" y="589"/>
                  <a:pt x="29" y="468"/>
                  <a:pt x="31" y="327"/>
                </a:cubicBezTo>
                <a:close/>
              </a:path>
            </a:pathLst>
          </a:custGeom>
          <a:solidFill>
            <a:srgbClr val="33CCC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cxnSp>
        <p:nvCxnSpPr>
          <p:cNvPr id="1293" name="Google Shape;1293;p69"/>
          <p:cNvCxnSpPr/>
          <p:nvPr/>
        </p:nvCxnSpPr>
        <p:spPr>
          <a:xfrm flipH="1">
            <a:off x="7011988" y="4702175"/>
            <a:ext cx="855662" cy="4318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94" name="Google Shape;1294;p69"/>
          <p:cNvCxnSpPr/>
          <p:nvPr/>
        </p:nvCxnSpPr>
        <p:spPr>
          <a:xfrm flipH="1">
            <a:off x="7521576" y="4749800"/>
            <a:ext cx="563563" cy="3937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95" name="Google Shape;1295;p69"/>
          <p:cNvCxnSpPr/>
          <p:nvPr/>
        </p:nvCxnSpPr>
        <p:spPr>
          <a:xfrm flipH="1">
            <a:off x="8059739" y="4756150"/>
            <a:ext cx="149225" cy="382588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96" name="Google Shape;1296;p69"/>
          <p:cNvCxnSpPr/>
          <p:nvPr/>
        </p:nvCxnSpPr>
        <p:spPr>
          <a:xfrm>
            <a:off x="8426451" y="4735513"/>
            <a:ext cx="123825" cy="41275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97" name="Google Shape;1297;p69"/>
          <p:cNvSpPr txBox="1"/>
          <p:nvPr/>
        </p:nvSpPr>
        <p:spPr>
          <a:xfrm>
            <a:off x="6888145" y="4221163"/>
            <a:ext cx="1198562" cy="5810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600"/>
              <a:buFont typeface="Noto Sans Symbols"/>
              <a:buNone/>
            </a:pPr>
            <a:r>
              <a:rPr b="0" i="0" lang="en-US" sz="16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institutional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600"/>
              <a:buFont typeface="Noto Sans Symbols"/>
              <a:buNone/>
            </a:pPr>
            <a:r>
              <a:rPr b="0" i="0" lang="en-US" sz="16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network</a:t>
            </a:r>
            <a:endParaRPr b="0" i="0" sz="2400" u="none" cap="none" strike="noStrike">
              <a:solidFill>
                <a:srgbClr val="CC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8" name="Google Shape;1298;p69"/>
          <p:cNvSpPr txBox="1"/>
          <p:nvPr/>
        </p:nvSpPr>
        <p:spPr>
          <a:xfrm>
            <a:off x="8529638" y="4560889"/>
            <a:ext cx="2015804" cy="3385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100 Mbps LAN</a:t>
            </a:r>
            <a:endParaRPr b="0" i="0" sz="24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99" name="Google Shape;1299;p69"/>
          <p:cNvGrpSpPr/>
          <p:nvPr/>
        </p:nvGrpSpPr>
        <p:grpSpPr>
          <a:xfrm>
            <a:off x="7785101" y="4460876"/>
            <a:ext cx="881063" cy="307975"/>
            <a:chOff x="2356" y="1300"/>
            <a:chExt cx="555" cy="194"/>
          </a:xfrm>
        </p:grpSpPr>
        <p:sp>
          <p:nvSpPr>
            <p:cNvPr id="1300" name="Google Shape;1300;p69"/>
            <p:cNvSpPr/>
            <p:nvPr/>
          </p:nvSpPr>
          <p:spPr>
            <a:xfrm>
              <a:off x="2357" y="1385"/>
              <a:ext cx="551" cy="109"/>
            </a:xfrm>
            <a:prstGeom prst="ellipse">
              <a:avLst/>
            </a:prstGeom>
            <a:gradFill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301" name="Google Shape;1301;p69"/>
            <p:cNvSpPr/>
            <p:nvPr/>
          </p:nvSpPr>
          <p:spPr>
            <a:xfrm>
              <a:off x="2357" y="1374"/>
              <a:ext cx="554" cy="66"/>
            </a:xfrm>
            <a:prstGeom prst="rect">
              <a:avLst/>
            </a:prstGeom>
            <a:gradFill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302" name="Google Shape;1302;p69"/>
            <p:cNvSpPr/>
            <p:nvPr/>
          </p:nvSpPr>
          <p:spPr>
            <a:xfrm>
              <a:off x="2356" y="1300"/>
              <a:ext cx="551" cy="127"/>
            </a:xfrm>
            <a:prstGeom prst="ellipse">
              <a:avLst/>
            </a:prstGeom>
            <a:gradFill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grpSp>
          <p:nvGrpSpPr>
            <p:cNvPr id="1303" name="Google Shape;1303;p69"/>
            <p:cNvGrpSpPr/>
            <p:nvPr/>
          </p:nvGrpSpPr>
          <p:grpSpPr>
            <a:xfrm>
              <a:off x="2468" y="1332"/>
              <a:ext cx="310" cy="60"/>
              <a:chOff x="2468" y="1332"/>
              <a:chExt cx="310" cy="60"/>
            </a:xfrm>
          </p:grpSpPr>
          <p:sp>
            <p:nvSpPr>
              <p:cNvPr id="1304" name="Google Shape;1304;p69"/>
              <p:cNvSpPr/>
              <p:nvPr/>
            </p:nvSpPr>
            <p:spPr>
              <a:xfrm>
                <a:off x="2468" y="1332"/>
                <a:ext cx="310" cy="60"/>
              </a:xfrm>
              <a:custGeom>
                <a:rect b="b" l="l" r="r" t="t"/>
                <a:pathLst>
                  <a:path extrusionOk="0" h="60" w="31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  <p:sp>
            <p:nvSpPr>
              <p:cNvPr id="1305" name="Google Shape;1305;p69"/>
              <p:cNvSpPr/>
              <p:nvPr/>
            </p:nvSpPr>
            <p:spPr>
              <a:xfrm>
                <a:off x="2482" y="1332"/>
                <a:ext cx="282" cy="60"/>
              </a:xfrm>
              <a:custGeom>
                <a:rect b="b" l="l" r="r" t="t"/>
                <a:pathLst>
                  <a:path extrusionOk="0" h="60" w="282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</p:grpSp>
        <p:cxnSp>
          <p:nvCxnSpPr>
            <p:cNvPr id="1306" name="Google Shape;1306;p69"/>
            <p:cNvCxnSpPr/>
            <p:nvPr/>
          </p:nvCxnSpPr>
          <p:spPr>
            <a:xfrm>
              <a:off x="2357" y="1361"/>
              <a:ext cx="0" cy="84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307" name="Google Shape;1307;p69"/>
            <p:cNvCxnSpPr/>
            <p:nvPr/>
          </p:nvCxnSpPr>
          <p:spPr>
            <a:xfrm>
              <a:off x="2907" y="1363"/>
              <a:ext cx="0" cy="84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308" name="Google Shape;1308;p69"/>
          <p:cNvGrpSpPr/>
          <p:nvPr/>
        </p:nvGrpSpPr>
        <p:grpSpPr>
          <a:xfrm>
            <a:off x="6699251" y="5070476"/>
            <a:ext cx="525463" cy="557213"/>
            <a:chOff x="-44" y="1473"/>
            <a:chExt cx="981" cy="1105"/>
          </a:xfrm>
        </p:grpSpPr>
        <p:pic>
          <p:nvPicPr>
            <p:cNvPr descr="desktop_computer_stylized_medium" id="1309" name="Google Shape;1309;p6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10" name="Google Shape;1310;p69"/>
            <p:cNvSpPr/>
            <p:nvPr/>
          </p:nvSpPr>
          <p:spPr>
            <a:xfrm flipH="1">
              <a:off x="374" y="1579"/>
              <a:ext cx="477" cy="506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</p:grpSp>
      <p:grpSp>
        <p:nvGrpSpPr>
          <p:cNvPr id="1311" name="Google Shape;1311;p69"/>
          <p:cNvGrpSpPr/>
          <p:nvPr/>
        </p:nvGrpSpPr>
        <p:grpSpPr>
          <a:xfrm>
            <a:off x="7210426" y="5092701"/>
            <a:ext cx="525463" cy="557213"/>
            <a:chOff x="-44" y="1473"/>
            <a:chExt cx="981" cy="1105"/>
          </a:xfrm>
        </p:grpSpPr>
        <p:pic>
          <p:nvPicPr>
            <p:cNvPr descr="desktop_computer_stylized_medium" id="1312" name="Google Shape;1312;p6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13" name="Google Shape;1313;p69"/>
            <p:cNvSpPr/>
            <p:nvPr/>
          </p:nvSpPr>
          <p:spPr>
            <a:xfrm flipH="1">
              <a:off x="374" y="1579"/>
              <a:ext cx="477" cy="506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</p:grpSp>
      <p:grpSp>
        <p:nvGrpSpPr>
          <p:cNvPr id="1314" name="Google Shape;1314;p69"/>
          <p:cNvGrpSpPr/>
          <p:nvPr/>
        </p:nvGrpSpPr>
        <p:grpSpPr>
          <a:xfrm>
            <a:off x="7734301" y="5081588"/>
            <a:ext cx="525463" cy="557212"/>
            <a:chOff x="-44" y="1473"/>
            <a:chExt cx="981" cy="1105"/>
          </a:xfrm>
        </p:grpSpPr>
        <p:pic>
          <p:nvPicPr>
            <p:cNvPr descr="desktop_computer_stylized_medium" id="1315" name="Google Shape;1315;p6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16" name="Google Shape;1316;p69"/>
            <p:cNvSpPr/>
            <p:nvPr/>
          </p:nvSpPr>
          <p:spPr>
            <a:xfrm flipH="1">
              <a:off x="374" y="1579"/>
              <a:ext cx="477" cy="506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</p:grpSp>
      <p:sp>
        <p:nvSpPr>
          <p:cNvPr id="1317" name="Google Shape;1317;p69"/>
          <p:cNvSpPr txBox="1"/>
          <p:nvPr>
            <p:ph idx="4294967295" type="title"/>
          </p:nvPr>
        </p:nvSpPr>
        <p:spPr>
          <a:xfrm>
            <a:off x="1927224" y="269876"/>
            <a:ext cx="9053979" cy="6635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orbel"/>
              <a:buNone/>
            </a:pPr>
            <a:r>
              <a:rPr b="1" lang="en-US" sz="3600"/>
              <a:t>Caching example: Solution 2</a:t>
            </a:r>
            <a:endParaRPr b="1" sz="3600"/>
          </a:p>
        </p:txBody>
      </p:sp>
      <p:sp>
        <p:nvSpPr>
          <p:cNvPr id="1318" name="Google Shape;1318;p69"/>
          <p:cNvSpPr txBox="1"/>
          <p:nvPr/>
        </p:nvSpPr>
        <p:spPr>
          <a:xfrm>
            <a:off x="9326563" y="1824038"/>
            <a:ext cx="933450" cy="6413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origin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servers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19" name="Google Shape;1319;p69"/>
          <p:cNvCxnSpPr/>
          <p:nvPr/>
        </p:nvCxnSpPr>
        <p:spPr>
          <a:xfrm>
            <a:off x="8221663" y="3467100"/>
            <a:ext cx="0" cy="1062038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20" name="Google Shape;1320;p69"/>
          <p:cNvSpPr txBox="1"/>
          <p:nvPr/>
        </p:nvSpPr>
        <p:spPr>
          <a:xfrm>
            <a:off x="8223251" y="3656014"/>
            <a:ext cx="1190625" cy="5810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15 Mbps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access link</a:t>
            </a:r>
            <a:endParaRPr b="0" i="0" sz="24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21" name="Google Shape;1321;p69"/>
          <p:cNvGrpSpPr/>
          <p:nvPr/>
        </p:nvGrpSpPr>
        <p:grpSpPr>
          <a:xfrm>
            <a:off x="8350250" y="4941889"/>
            <a:ext cx="1860550" cy="809625"/>
            <a:chOff x="4217" y="3611"/>
            <a:chExt cx="1172" cy="510"/>
          </a:xfrm>
        </p:grpSpPr>
        <p:sp>
          <p:nvSpPr>
            <p:cNvPr id="1322" name="Google Shape;1322;p69"/>
            <p:cNvSpPr/>
            <p:nvPr/>
          </p:nvSpPr>
          <p:spPr>
            <a:xfrm>
              <a:off x="4217" y="3611"/>
              <a:ext cx="329" cy="473"/>
            </a:xfrm>
            <a:prstGeom prst="re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3" name="Google Shape;1323;p69"/>
            <p:cNvSpPr txBox="1"/>
            <p:nvPr/>
          </p:nvSpPr>
          <p:spPr>
            <a:xfrm>
              <a:off x="4561" y="3717"/>
              <a:ext cx="828" cy="40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C0000"/>
                </a:buClr>
                <a:buSzPts val="2000"/>
                <a:buFont typeface="Noto Sans Symbols"/>
                <a:buNone/>
              </a:pPr>
              <a:r>
                <a:rPr b="0" i="0" lang="en-US" sz="2000" u="none" cap="none" strike="noStrike">
                  <a:solidFill>
                    <a:srgbClr val="CC0000"/>
                  </a:solidFill>
                  <a:latin typeface="Arial"/>
                  <a:ea typeface="Arial"/>
                  <a:cs typeface="Arial"/>
                  <a:sym typeface="Arial"/>
                </a:rPr>
                <a:t>local web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C0000"/>
                </a:buClr>
                <a:buSzPts val="2000"/>
                <a:buFont typeface="Noto Sans Symbols"/>
                <a:buNone/>
              </a:pPr>
              <a:r>
                <a:rPr b="0" i="0" lang="en-US" sz="2000" u="none" cap="none" strike="noStrike">
                  <a:solidFill>
                    <a:srgbClr val="CC0000"/>
                  </a:solidFill>
                  <a:latin typeface="Arial"/>
                  <a:ea typeface="Arial"/>
                  <a:cs typeface="Arial"/>
                  <a:sym typeface="Arial"/>
                </a:rPr>
                <a:t>cache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24" name="Google Shape;1324;p69"/>
          <p:cNvSpPr/>
          <p:nvPr/>
        </p:nvSpPr>
        <p:spPr>
          <a:xfrm>
            <a:off x="1486702" y="1303735"/>
            <a:ext cx="5063324" cy="26122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1820"/>
              <a:buFont typeface="Noto Sans Symbols"/>
              <a:buNone/>
            </a:pPr>
            <a:r>
              <a:rPr b="1" i="1" lang="en-US" sz="2800" u="none" cap="none" strike="noStrike">
                <a:solidFill>
                  <a:srgbClr val="0070C0"/>
                </a:solidFill>
                <a:latin typeface="Corbel"/>
                <a:ea typeface="Corbel"/>
                <a:cs typeface="Corbel"/>
                <a:sym typeface="Corbel"/>
              </a:rPr>
              <a:t>Assumptions: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85000"/>
              </a:lnSpc>
              <a:spcBef>
                <a:spcPts val="400"/>
              </a:spcBef>
              <a:spcAft>
                <a:spcPts val="0"/>
              </a:spcAft>
              <a:buClr>
                <a:srgbClr val="000099"/>
              </a:buClr>
              <a:buSzPts val="2000"/>
              <a:buFont typeface="Noto Sans Symbols"/>
              <a:buChar char="▪"/>
            </a:pPr>
            <a:r>
              <a:rPr b="0" i="0" lang="en-US" sz="2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Average hit rate: 40%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85000"/>
              </a:lnSpc>
              <a:spcBef>
                <a:spcPts val="1080"/>
              </a:spcBef>
              <a:spcAft>
                <a:spcPts val="0"/>
              </a:spcAft>
              <a:buClr>
                <a:srgbClr val="000099"/>
              </a:buClr>
              <a:buSzPts val="1560"/>
              <a:buFont typeface="Noto Sans Symbols"/>
              <a:buNone/>
            </a:pPr>
            <a:r>
              <a:rPr b="1" i="1" lang="en-US" sz="2400" u="none" cap="none" strike="noStrike">
                <a:solidFill>
                  <a:srgbClr val="0070C0"/>
                </a:solidFill>
                <a:latin typeface="Corbel"/>
                <a:ea typeface="Corbel"/>
                <a:cs typeface="Corbel"/>
                <a:sym typeface="Corbel"/>
              </a:rPr>
              <a:t>Consequences</a:t>
            </a:r>
            <a:r>
              <a:rPr b="1" i="1" lang="en-US" sz="2400" u="none" cap="none" strike="noStrike">
                <a:solidFill>
                  <a:srgbClr val="0070C0"/>
                </a:solidFill>
                <a:latin typeface="Gill Sans"/>
                <a:ea typeface="Gill Sans"/>
                <a:cs typeface="Gill Sans"/>
                <a:sym typeface="Gill Sans"/>
              </a:rPr>
              <a:t>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85000"/>
              </a:lnSpc>
              <a:spcBef>
                <a:spcPts val="360"/>
              </a:spcBef>
              <a:spcAft>
                <a:spcPts val="0"/>
              </a:spcAft>
              <a:buClr>
                <a:srgbClr val="000099"/>
              </a:buClr>
              <a:buSzPts val="1800"/>
              <a:buFont typeface="Noto Sans Symbols"/>
              <a:buChar char="▪"/>
            </a:pPr>
            <a:r>
              <a:rPr b="1" i="0" lang="en-US" sz="2000" u="none" cap="none" strike="noStrike">
                <a:solidFill>
                  <a:srgbClr val="531A88"/>
                </a:solidFill>
                <a:latin typeface="Arial"/>
                <a:ea typeface="Arial"/>
                <a:cs typeface="Arial"/>
                <a:sym typeface="Arial"/>
              </a:rPr>
              <a:t>LAN delay </a:t>
            </a: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within 10 milliseconds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85000"/>
              </a:lnSpc>
              <a:spcBef>
                <a:spcPts val="360"/>
              </a:spcBef>
              <a:spcAft>
                <a:spcPts val="0"/>
              </a:spcAft>
              <a:buClr>
                <a:srgbClr val="000099"/>
              </a:buClr>
              <a:buSzPts val="1800"/>
              <a:buFont typeface="Noto Sans Symbols"/>
              <a:buChar char="▪"/>
            </a:pPr>
            <a:r>
              <a:rPr b="1" i="0" lang="en-US" sz="2000" u="none" cap="none" strike="noStrike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rPr>
              <a:t>Access delay </a:t>
            </a: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 tens of milliseconds in a 15 Mbps Link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342900" marR="0" rtl="0" algn="l">
              <a:lnSpc>
                <a:spcPct val="85000"/>
              </a:lnSpc>
              <a:spcBef>
                <a:spcPts val="360"/>
              </a:spcBef>
              <a:spcAft>
                <a:spcPts val="0"/>
              </a:spcAft>
              <a:buClr>
                <a:srgbClr val="000099"/>
              </a:buClr>
              <a:buSzPts val="1800"/>
              <a:buFont typeface="Noto Sans Symbols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85000"/>
              </a:lnSpc>
              <a:spcBef>
                <a:spcPts val="360"/>
              </a:spcBef>
              <a:spcAft>
                <a:spcPts val="0"/>
              </a:spcAft>
              <a:buClr>
                <a:srgbClr val="000099"/>
              </a:buClr>
              <a:buSzPts val="1800"/>
              <a:buFont typeface="Noto Sans Symbols"/>
              <a:buChar char="▪"/>
            </a:pPr>
            <a:r>
              <a:rPr b="1" i="0" lang="en-US" sz="2000" u="none" cap="none" strike="noStrike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rPr>
              <a:t>Total Response time</a:t>
            </a: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85000"/>
              </a:lnSpc>
              <a:spcBef>
                <a:spcPts val="360"/>
              </a:spcBef>
              <a:spcAft>
                <a:spcPts val="0"/>
              </a:spcAft>
              <a:buClr>
                <a:srgbClr val="000099"/>
              </a:buClr>
              <a:buSzPts val="1170"/>
              <a:buFont typeface="Noto Sans Symbols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   </a:t>
            </a:r>
            <a:endParaRPr b="0" i="0" sz="3200" u="none" cap="none" strike="noStrik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260350" lvl="0" marL="342900" marR="0" rtl="0" algn="l">
              <a:lnSpc>
                <a:spcPct val="85000"/>
              </a:lnSpc>
              <a:spcBef>
                <a:spcPts val="400"/>
              </a:spcBef>
              <a:spcAft>
                <a:spcPts val="0"/>
              </a:spcAft>
              <a:buClr>
                <a:srgbClr val="000099"/>
              </a:buClr>
              <a:buSzPts val="1300"/>
              <a:buFont typeface="Noto Sans Symbols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325" name="Google Shape;1325;p69"/>
          <p:cNvSpPr txBox="1"/>
          <p:nvPr/>
        </p:nvSpPr>
        <p:spPr>
          <a:xfrm>
            <a:off x="1748977" y="5783263"/>
            <a:ext cx="4936005" cy="5231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40"/>
              <a:buFont typeface="Arial"/>
              <a:buNone/>
            </a:pPr>
            <a:r>
              <a:rPr b="0" i="1" lang="en-US" sz="28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Cost: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web cache (cheap!)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26" name="Google Shape;1326;p69"/>
          <p:cNvCxnSpPr/>
          <p:nvPr/>
        </p:nvCxnSpPr>
        <p:spPr>
          <a:xfrm>
            <a:off x="6897688" y="2409825"/>
            <a:ext cx="285750" cy="11430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27" name="Google Shape;1327;p69"/>
          <p:cNvCxnSpPr/>
          <p:nvPr/>
        </p:nvCxnSpPr>
        <p:spPr>
          <a:xfrm>
            <a:off x="7707314" y="2028826"/>
            <a:ext cx="66675" cy="276225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28" name="Google Shape;1328;p69"/>
          <p:cNvCxnSpPr/>
          <p:nvPr/>
        </p:nvCxnSpPr>
        <p:spPr>
          <a:xfrm flipH="1">
            <a:off x="8335964" y="2066926"/>
            <a:ext cx="9525" cy="238125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29" name="Google Shape;1329;p69"/>
          <p:cNvCxnSpPr/>
          <p:nvPr/>
        </p:nvCxnSpPr>
        <p:spPr>
          <a:xfrm flipH="1">
            <a:off x="8793163" y="2228850"/>
            <a:ext cx="133350" cy="20955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30" name="Google Shape;1330;p69"/>
          <p:cNvCxnSpPr/>
          <p:nvPr/>
        </p:nvCxnSpPr>
        <p:spPr>
          <a:xfrm rot="10800000">
            <a:off x="8955088" y="2990850"/>
            <a:ext cx="247650" cy="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31" name="Google Shape;1331;p69"/>
          <p:cNvSpPr/>
          <p:nvPr/>
        </p:nvSpPr>
        <p:spPr>
          <a:xfrm>
            <a:off x="6981826" y="2022475"/>
            <a:ext cx="2174875" cy="1581150"/>
          </a:xfrm>
          <a:custGeom>
            <a:rect b="b" l="l" r="r" t="t"/>
            <a:pathLst>
              <a:path extrusionOk="0" h="1662" w="2135">
                <a:moveTo>
                  <a:pt x="27" y="652"/>
                </a:moveTo>
                <a:cubicBezTo>
                  <a:pt x="14" y="487"/>
                  <a:pt x="0" y="152"/>
                  <a:pt x="105" y="76"/>
                </a:cubicBezTo>
                <a:cubicBezTo>
                  <a:pt x="210" y="0"/>
                  <a:pt x="473" y="192"/>
                  <a:pt x="657" y="196"/>
                </a:cubicBezTo>
                <a:cubicBezTo>
                  <a:pt x="841" y="200"/>
                  <a:pt x="985" y="65"/>
                  <a:pt x="1209" y="100"/>
                </a:cubicBezTo>
                <a:cubicBezTo>
                  <a:pt x="1433" y="135"/>
                  <a:pt x="1867" y="232"/>
                  <a:pt x="2001" y="406"/>
                </a:cubicBezTo>
                <a:cubicBezTo>
                  <a:pt x="2135" y="580"/>
                  <a:pt x="2083" y="945"/>
                  <a:pt x="2013" y="1144"/>
                </a:cubicBezTo>
                <a:cubicBezTo>
                  <a:pt x="1943" y="1343"/>
                  <a:pt x="1781" y="1538"/>
                  <a:pt x="1581" y="1600"/>
                </a:cubicBezTo>
                <a:cubicBezTo>
                  <a:pt x="1381" y="1662"/>
                  <a:pt x="993" y="1571"/>
                  <a:pt x="813" y="1516"/>
                </a:cubicBezTo>
                <a:cubicBezTo>
                  <a:pt x="633" y="1461"/>
                  <a:pt x="606" y="1345"/>
                  <a:pt x="501" y="1270"/>
                </a:cubicBezTo>
                <a:cubicBezTo>
                  <a:pt x="396" y="1195"/>
                  <a:pt x="262" y="1169"/>
                  <a:pt x="183" y="1066"/>
                </a:cubicBezTo>
                <a:cubicBezTo>
                  <a:pt x="104" y="963"/>
                  <a:pt x="25" y="819"/>
                  <a:pt x="27" y="652"/>
                </a:cubicBezTo>
                <a:close/>
              </a:path>
            </a:pathLst>
          </a:custGeom>
          <a:solidFill>
            <a:srgbClr val="33CCC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332" name="Google Shape;1332;p69"/>
          <p:cNvSpPr txBox="1"/>
          <p:nvPr/>
        </p:nvSpPr>
        <p:spPr>
          <a:xfrm>
            <a:off x="7688263" y="2354264"/>
            <a:ext cx="931862" cy="5810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600"/>
              <a:buFont typeface="Noto Sans Symbols"/>
              <a:buNone/>
            </a:pPr>
            <a:r>
              <a:rPr b="0" i="0" lang="en-US" sz="16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public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600"/>
              <a:buFont typeface="Noto Sans Symbols"/>
              <a:buNone/>
            </a:pPr>
            <a:r>
              <a:rPr b="0" i="0" lang="en-US" sz="16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 Internet</a:t>
            </a:r>
            <a:endParaRPr b="0" i="0" sz="2400" u="none" cap="none" strike="noStrike">
              <a:solidFill>
                <a:srgbClr val="CC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33" name="Google Shape;1333;p69"/>
          <p:cNvGrpSpPr/>
          <p:nvPr/>
        </p:nvGrpSpPr>
        <p:grpSpPr>
          <a:xfrm>
            <a:off x="7805738" y="3165476"/>
            <a:ext cx="881062" cy="307975"/>
            <a:chOff x="2356" y="1300"/>
            <a:chExt cx="555" cy="194"/>
          </a:xfrm>
        </p:grpSpPr>
        <p:sp>
          <p:nvSpPr>
            <p:cNvPr id="1334" name="Google Shape;1334;p69"/>
            <p:cNvSpPr/>
            <p:nvPr/>
          </p:nvSpPr>
          <p:spPr>
            <a:xfrm>
              <a:off x="2357" y="1385"/>
              <a:ext cx="551" cy="109"/>
            </a:xfrm>
            <a:prstGeom prst="ellipse">
              <a:avLst/>
            </a:prstGeom>
            <a:gradFill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335" name="Google Shape;1335;p69"/>
            <p:cNvSpPr/>
            <p:nvPr/>
          </p:nvSpPr>
          <p:spPr>
            <a:xfrm>
              <a:off x="2357" y="1374"/>
              <a:ext cx="554" cy="66"/>
            </a:xfrm>
            <a:prstGeom prst="rect">
              <a:avLst/>
            </a:prstGeom>
            <a:gradFill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336" name="Google Shape;1336;p69"/>
            <p:cNvSpPr/>
            <p:nvPr/>
          </p:nvSpPr>
          <p:spPr>
            <a:xfrm>
              <a:off x="2356" y="1300"/>
              <a:ext cx="551" cy="127"/>
            </a:xfrm>
            <a:prstGeom prst="ellipse">
              <a:avLst/>
            </a:prstGeom>
            <a:gradFill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grpSp>
          <p:nvGrpSpPr>
            <p:cNvPr id="1337" name="Google Shape;1337;p69"/>
            <p:cNvGrpSpPr/>
            <p:nvPr/>
          </p:nvGrpSpPr>
          <p:grpSpPr>
            <a:xfrm>
              <a:off x="2468" y="1332"/>
              <a:ext cx="310" cy="60"/>
              <a:chOff x="2468" y="1332"/>
              <a:chExt cx="310" cy="60"/>
            </a:xfrm>
          </p:grpSpPr>
          <p:sp>
            <p:nvSpPr>
              <p:cNvPr id="1338" name="Google Shape;1338;p69"/>
              <p:cNvSpPr/>
              <p:nvPr/>
            </p:nvSpPr>
            <p:spPr>
              <a:xfrm>
                <a:off x="2468" y="1332"/>
                <a:ext cx="310" cy="60"/>
              </a:xfrm>
              <a:custGeom>
                <a:rect b="b" l="l" r="r" t="t"/>
                <a:pathLst>
                  <a:path extrusionOk="0" h="60" w="31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  <p:sp>
            <p:nvSpPr>
              <p:cNvPr id="1339" name="Google Shape;1339;p69"/>
              <p:cNvSpPr/>
              <p:nvPr/>
            </p:nvSpPr>
            <p:spPr>
              <a:xfrm>
                <a:off x="2482" y="1332"/>
                <a:ext cx="282" cy="60"/>
              </a:xfrm>
              <a:custGeom>
                <a:rect b="b" l="l" r="r" t="t"/>
                <a:pathLst>
                  <a:path extrusionOk="0" h="60" w="282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</p:grpSp>
        <p:cxnSp>
          <p:nvCxnSpPr>
            <p:cNvPr id="1340" name="Google Shape;1340;p69"/>
            <p:cNvCxnSpPr/>
            <p:nvPr/>
          </p:nvCxnSpPr>
          <p:spPr>
            <a:xfrm>
              <a:off x="2357" y="1361"/>
              <a:ext cx="0" cy="84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341" name="Google Shape;1341;p69"/>
            <p:cNvCxnSpPr/>
            <p:nvPr/>
          </p:nvCxnSpPr>
          <p:spPr>
            <a:xfrm>
              <a:off x="2907" y="1363"/>
              <a:ext cx="0" cy="84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342" name="Google Shape;1342;p69"/>
          <p:cNvGrpSpPr/>
          <p:nvPr/>
        </p:nvGrpSpPr>
        <p:grpSpPr>
          <a:xfrm>
            <a:off x="6550026" y="1957388"/>
            <a:ext cx="377825" cy="576262"/>
            <a:chOff x="4140" y="429"/>
            <a:chExt cx="1425" cy="2396"/>
          </a:xfrm>
        </p:grpSpPr>
        <p:sp>
          <p:nvSpPr>
            <p:cNvPr id="1343" name="Google Shape;1343;p69"/>
            <p:cNvSpPr/>
            <p:nvPr/>
          </p:nvSpPr>
          <p:spPr>
            <a:xfrm>
              <a:off x="5268" y="433"/>
              <a:ext cx="283" cy="2286"/>
            </a:xfrm>
            <a:custGeom>
              <a:rect b="b" l="l" r="r" t="t"/>
              <a:pathLst>
                <a:path extrusionOk="0" h="2742" w="354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44" name="Google Shape;1344;p69"/>
            <p:cNvSpPr/>
            <p:nvPr/>
          </p:nvSpPr>
          <p:spPr>
            <a:xfrm>
              <a:off x="4206" y="429"/>
              <a:ext cx="1048" cy="2284"/>
            </a:xfrm>
            <a:prstGeom prst="rect">
              <a:avLst/>
            </a:pr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5" name="Google Shape;1345;p69"/>
            <p:cNvSpPr/>
            <p:nvPr/>
          </p:nvSpPr>
          <p:spPr>
            <a:xfrm>
              <a:off x="5321" y="570"/>
              <a:ext cx="169" cy="2115"/>
            </a:xfrm>
            <a:custGeom>
              <a:rect b="b" l="l" r="r" t="t"/>
              <a:pathLst>
                <a:path extrusionOk="0" h="2537" w="211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46" name="Google Shape;1346;p69"/>
            <p:cNvSpPr/>
            <p:nvPr/>
          </p:nvSpPr>
          <p:spPr>
            <a:xfrm>
              <a:off x="5284" y="1640"/>
              <a:ext cx="263" cy="189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47" name="Google Shape;1347;p69"/>
            <p:cNvSpPr/>
            <p:nvPr/>
          </p:nvSpPr>
          <p:spPr>
            <a:xfrm>
              <a:off x="4212" y="693"/>
              <a:ext cx="599" cy="46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348" name="Google Shape;1348;p69"/>
            <p:cNvGrpSpPr/>
            <p:nvPr/>
          </p:nvGrpSpPr>
          <p:grpSpPr>
            <a:xfrm>
              <a:off x="4751" y="667"/>
              <a:ext cx="581" cy="145"/>
              <a:chOff x="616" y="2567"/>
              <a:chExt cx="725" cy="139"/>
            </a:xfrm>
          </p:grpSpPr>
          <p:sp>
            <p:nvSpPr>
              <p:cNvPr id="1349" name="Google Shape;1349;p69"/>
              <p:cNvSpPr/>
              <p:nvPr/>
            </p:nvSpPr>
            <p:spPr>
              <a:xfrm>
                <a:off x="616" y="2567"/>
                <a:ext cx="725" cy="139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0" name="Google Shape;1350;p69"/>
              <p:cNvSpPr/>
              <p:nvPr/>
            </p:nvSpPr>
            <p:spPr>
              <a:xfrm>
                <a:off x="631" y="2586"/>
                <a:ext cx="695" cy="101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351" name="Google Shape;1351;p69"/>
            <p:cNvSpPr/>
            <p:nvPr/>
          </p:nvSpPr>
          <p:spPr>
            <a:xfrm>
              <a:off x="4224" y="1016"/>
              <a:ext cx="599" cy="53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352" name="Google Shape;1352;p69"/>
            <p:cNvGrpSpPr/>
            <p:nvPr/>
          </p:nvGrpSpPr>
          <p:grpSpPr>
            <a:xfrm>
              <a:off x="4745" y="997"/>
              <a:ext cx="581" cy="132"/>
              <a:chOff x="611" y="2571"/>
              <a:chExt cx="725" cy="137"/>
            </a:xfrm>
          </p:grpSpPr>
          <p:sp>
            <p:nvSpPr>
              <p:cNvPr id="1353" name="Google Shape;1353;p69"/>
              <p:cNvSpPr/>
              <p:nvPr/>
            </p:nvSpPr>
            <p:spPr>
              <a:xfrm>
                <a:off x="611" y="2571"/>
                <a:ext cx="725" cy="137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4" name="Google Shape;1354;p69"/>
              <p:cNvSpPr/>
              <p:nvPr/>
            </p:nvSpPr>
            <p:spPr>
              <a:xfrm>
                <a:off x="626" y="2584"/>
                <a:ext cx="695" cy="110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355" name="Google Shape;1355;p69"/>
            <p:cNvSpPr/>
            <p:nvPr/>
          </p:nvSpPr>
          <p:spPr>
            <a:xfrm>
              <a:off x="4218" y="1360"/>
              <a:ext cx="593" cy="46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6" name="Google Shape;1356;p69"/>
            <p:cNvSpPr/>
            <p:nvPr/>
          </p:nvSpPr>
          <p:spPr>
            <a:xfrm>
              <a:off x="4230" y="1657"/>
              <a:ext cx="593" cy="46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357" name="Google Shape;1357;p69"/>
            <p:cNvGrpSpPr/>
            <p:nvPr/>
          </p:nvGrpSpPr>
          <p:grpSpPr>
            <a:xfrm>
              <a:off x="4733" y="1630"/>
              <a:ext cx="587" cy="146"/>
              <a:chOff x="611" y="2571"/>
              <a:chExt cx="731" cy="134"/>
            </a:xfrm>
          </p:grpSpPr>
          <p:sp>
            <p:nvSpPr>
              <p:cNvPr id="1358" name="Google Shape;1358;p69"/>
              <p:cNvSpPr/>
              <p:nvPr/>
            </p:nvSpPr>
            <p:spPr>
              <a:xfrm>
                <a:off x="611" y="2571"/>
                <a:ext cx="731" cy="134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9" name="Google Shape;1359;p69"/>
              <p:cNvSpPr/>
              <p:nvPr/>
            </p:nvSpPr>
            <p:spPr>
              <a:xfrm>
                <a:off x="626" y="2589"/>
                <a:ext cx="701" cy="97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360" name="Google Shape;1360;p69"/>
            <p:cNvSpPr/>
            <p:nvPr/>
          </p:nvSpPr>
          <p:spPr>
            <a:xfrm>
              <a:off x="5288" y="1354"/>
              <a:ext cx="263" cy="188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grpSp>
          <p:nvGrpSpPr>
            <p:cNvPr id="1361" name="Google Shape;1361;p69"/>
            <p:cNvGrpSpPr/>
            <p:nvPr/>
          </p:nvGrpSpPr>
          <p:grpSpPr>
            <a:xfrm>
              <a:off x="4739" y="1327"/>
              <a:ext cx="580" cy="139"/>
              <a:chOff x="614" y="2568"/>
              <a:chExt cx="723" cy="139"/>
            </a:xfrm>
          </p:grpSpPr>
          <p:sp>
            <p:nvSpPr>
              <p:cNvPr id="1362" name="Google Shape;1362;p69"/>
              <p:cNvSpPr/>
              <p:nvPr/>
            </p:nvSpPr>
            <p:spPr>
              <a:xfrm>
                <a:off x="614" y="2568"/>
                <a:ext cx="723" cy="139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3" name="Google Shape;1363;p69"/>
              <p:cNvSpPr/>
              <p:nvPr/>
            </p:nvSpPr>
            <p:spPr>
              <a:xfrm>
                <a:off x="629" y="2581"/>
                <a:ext cx="694" cy="106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364" name="Google Shape;1364;p69"/>
            <p:cNvSpPr/>
            <p:nvPr/>
          </p:nvSpPr>
          <p:spPr>
            <a:xfrm>
              <a:off x="5248" y="429"/>
              <a:ext cx="72" cy="2290"/>
            </a:xfrm>
            <a:prstGeom prst="rect">
              <a:avLst/>
            </a:prstGeom>
            <a:gradFill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5" name="Google Shape;1365;p69"/>
            <p:cNvSpPr/>
            <p:nvPr/>
          </p:nvSpPr>
          <p:spPr>
            <a:xfrm>
              <a:off x="5312" y="1007"/>
              <a:ext cx="237" cy="213"/>
            </a:xfrm>
            <a:custGeom>
              <a:rect b="b" l="l" r="r" t="t"/>
              <a:pathLst>
                <a:path extrusionOk="0" h="256" w="29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66" name="Google Shape;1366;p69"/>
            <p:cNvSpPr/>
            <p:nvPr/>
          </p:nvSpPr>
          <p:spPr>
            <a:xfrm>
              <a:off x="5315" y="680"/>
              <a:ext cx="244" cy="240"/>
            </a:xfrm>
            <a:custGeom>
              <a:rect b="b" l="l" r="r" t="t"/>
              <a:pathLst>
                <a:path extrusionOk="0" h="288" w="304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67" name="Google Shape;1367;p69"/>
            <p:cNvSpPr/>
            <p:nvPr/>
          </p:nvSpPr>
          <p:spPr>
            <a:xfrm>
              <a:off x="5517" y="2614"/>
              <a:ext cx="48" cy="92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8" name="Google Shape;1368;p69"/>
            <p:cNvSpPr/>
            <p:nvPr/>
          </p:nvSpPr>
          <p:spPr>
            <a:xfrm>
              <a:off x="5302" y="2614"/>
              <a:ext cx="245" cy="200"/>
            </a:xfrm>
            <a:custGeom>
              <a:rect b="b" l="l" r="r" t="t"/>
              <a:pathLst>
                <a:path extrusionOk="0" h="240" w="306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69" name="Google Shape;1369;p69"/>
            <p:cNvSpPr/>
            <p:nvPr/>
          </p:nvSpPr>
          <p:spPr>
            <a:xfrm>
              <a:off x="4140" y="2680"/>
              <a:ext cx="1197" cy="145"/>
            </a:xfrm>
            <a:prstGeom prst="roundRect">
              <a:avLst>
                <a:gd fmla="val 50000" name="adj"/>
              </a:avLst>
            </a:prstGeom>
            <a:solidFill>
              <a:srgbClr val="DDDDDD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0" name="Google Shape;1370;p69"/>
            <p:cNvSpPr/>
            <p:nvPr/>
          </p:nvSpPr>
          <p:spPr>
            <a:xfrm>
              <a:off x="4206" y="2713"/>
              <a:ext cx="1072" cy="79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1" name="Google Shape;1371;p69"/>
            <p:cNvSpPr/>
            <p:nvPr/>
          </p:nvSpPr>
          <p:spPr>
            <a:xfrm>
              <a:off x="4308" y="2383"/>
              <a:ext cx="156" cy="145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2" name="Google Shape;1372;p69"/>
            <p:cNvSpPr/>
            <p:nvPr/>
          </p:nvSpPr>
          <p:spPr>
            <a:xfrm>
              <a:off x="4487" y="2383"/>
              <a:ext cx="162" cy="14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Noto Sans Symbols"/>
                <a:buNone/>
              </a:pPr>
              <a:r>
                <a:t/>
              </a:r>
              <a:endParaRPr b="0" i="0" sz="1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3" name="Google Shape;1373;p69"/>
            <p:cNvSpPr/>
            <p:nvPr/>
          </p:nvSpPr>
          <p:spPr>
            <a:xfrm>
              <a:off x="4661" y="2383"/>
              <a:ext cx="162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4" name="Google Shape;1374;p69"/>
            <p:cNvSpPr/>
            <p:nvPr/>
          </p:nvSpPr>
          <p:spPr>
            <a:xfrm>
              <a:off x="5062" y="1835"/>
              <a:ext cx="84" cy="759"/>
            </a:xfrm>
            <a:prstGeom prst="rect">
              <a:avLst/>
            </a:prstGeom>
            <a:solidFill>
              <a:srgbClr val="29292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75" name="Google Shape;1375;p69"/>
          <p:cNvGrpSpPr/>
          <p:nvPr/>
        </p:nvGrpSpPr>
        <p:grpSpPr>
          <a:xfrm>
            <a:off x="7464426" y="1479551"/>
            <a:ext cx="377825" cy="576263"/>
            <a:chOff x="4140" y="429"/>
            <a:chExt cx="1425" cy="2396"/>
          </a:xfrm>
        </p:grpSpPr>
        <p:sp>
          <p:nvSpPr>
            <p:cNvPr id="1376" name="Google Shape;1376;p69"/>
            <p:cNvSpPr/>
            <p:nvPr/>
          </p:nvSpPr>
          <p:spPr>
            <a:xfrm>
              <a:off x="5268" y="433"/>
              <a:ext cx="283" cy="2286"/>
            </a:xfrm>
            <a:custGeom>
              <a:rect b="b" l="l" r="r" t="t"/>
              <a:pathLst>
                <a:path extrusionOk="0" h="2742" w="354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77" name="Google Shape;1377;p69"/>
            <p:cNvSpPr/>
            <p:nvPr/>
          </p:nvSpPr>
          <p:spPr>
            <a:xfrm>
              <a:off x="4206" y="429"/>
              <a:ext cx="1048" cy="2284"/>
            </a:xfrm>
            <a:prstGeom prst="rect">
              <a:avLst/>
            </a:pr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8" name="Google Shape;1378;p69"/>
            <p:cNvSpPr/>
            <p:nvPr/>
          </p:nvSpPr>
          <p:spPr>
            <a:xfrm>
              <a:off x="5321" y="570"/>
              <a:ext cx="169" cy="2115"/>
            </a:xfrm>
            <a:custGeom>
              <a:rect b="b" l="l" r="r" t="t"/>
              <a:pathLst>
                <a:path extrusionOk="0" h="2537" w="211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79" name="Google Shape;1379;p69"/>
            <p:cNvSpPr/>
            <p:nvPr/>
          </p:nvSpPr>
          <p:spPr>
            <a:xfrm>
              <a:off x="5284" y="1640"/>
              <a:ext cx="263" cy="189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80" name="Google Shape;1380;p69"/>
            <p:cNvSpPr/>
            <p:nvPr/>
          </p:nvSpPr>
          <p:spPr>
            <a:xfrm>
              <a:off x="4212" y="693"/>
              <a:ext cx="599" cy="46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381" name="Google Shape;1381;p69"/>
            <p:cNvGrpSpPr/>
            <p:nvPr/>
          </p:nvGrpSpPr>
          <p:grpSpPr>
            <a:xfrm>
              <a:off x="4751" y="667"/>
              <a:ext cx="581" cy="145"/>
              <a:chOff x="616" y="2567"/>
              <a:chExt cx="725" cy="139"/>
            </a:xfrm>
          </p:grpSpPr>
          <p:sp>
            <p:nvSpPr>
              <p:cNvPr id="1382" name="Google Shape;1382;p69"/>
              <p:cNvSpPr/>
              <p:nvPr/>
            </p:nvSpPr>
            <p:spPr>
              <a:xfrm>
                <a:off x="616" y="2567"/>
                <a:ext cx="725" cy="139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3" name="Google Shape;1383;p69"/>
              <p:cNvSpPr/>
              <p:nvPr/>
            </p:nvSpPr>
            <p:spPr>
              <a:xfrm>
                <a:off x="631" y="2586"/>
                <a:ext cx="695" cy="101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384" name="Google Shape;1384;p69"/>
            <p:cNvSpPr/>
            <p:nvPr/>
          </p:nvSpPr>
          <p:spPr>
            <a:xfrm>
              <a:off x="4224" y="1016"/>
              <a:ext cx="599" cy="53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385" name="Google Shape;1385;p69"/>
            <p:cNvGrpSpPr/>
            <p:nvPr/>
          </p:nvGrpSpPr>
          <p:grpSpPr>
            <a:xfrm>
              <a:off x="4745" y="997"/>
              <a:ext cx="581" cy="132"/>
              <a:chOff x="611" y="2571"/>
              <a:chExt cx="725" cy="137"/>
            </a:xfrm>
          </p:grpSpPr>
          <p:sp>
            <p:nvSpPr>
              <p:cNvPr id="1386" name="Google Shape;1386;p69"/>
              <p:cNvSpPr/>
              <p:nvPr/>
            </p:nvSpPr>
            <p:spPr>
              <a:xfrm>
                <a:off x="611" y="2571"/>
                <a:ext cx="725" cy="137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7" name="Google Shape;1387;p69"/>
              <p:cNvSpPr/>
              <p:nvPr/>
            </p:nvSpPr>
            <p:spPr>
              <a:xfrm>
                <a:off x="626" y="2584"/>
                <a:ext cx="695" cy="110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388" name="Google Shape;1388;p69"/>
            <p:cNvSpPr/>
            <p:nvPr/>
          </p:nvSpPr>
          <p:spPr>
            <a:xfrm>
              <a:off x="4218" y="1360"/>
              <a:ext cx="593" cy="46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9" name="Google Shape;1389;p69"/>
            <p:cNvSpPr/>
            <p:nvPr/>
          </p:nvSpPr>
          <p:spPr>
            <a:xfrm>
              <a:off x="4230" y="1657"/>
              <a:ext cx="593" cy="46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390" name="Google Shape;1390;p69"/>
            <p:cNvGrpSpPr/>
            <p:nvPr/>
          </p:nvGrpSpPr>
          <p:grpSpPr>
            <a:xfrm>
              <a:off x="4733" y="1630"/>
              <a:ext cx="587" cy="146"/>
              <a:chOff x="611" y="2571"/>
              <a:chExt cx="731" cy="134"/>
            </a:xfrm>
          </p:grpSpPr>
          <p:sp>
            <p:nvSpPr>
              <p:cNvPr id="1391" name="Google Shape;1391;p69"/>
              <p:cNvSpPr/>
              <p:nvPr/>
            </p:nvSpPr>
            <p:spPr>
              <a:xfrm>
                <a:off x="611" y="2571"/>
                <a:ext cx="731" cy="134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2" name="Google Shape;1392;p69"/>
              <p:cNvSpPr/>
              <p:nvPr/>
            </p:nvSpPr>
            <p:spPr>
              <a:xfrm>
                <a:off x="626" y="2589"/>
                <a:ext cx="701" cy="97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393" name="Google Shape;1393;p69"/>
            <p:cNvSpPr/>
            <p:nvPr/>
          </p:nvSpPr>
          <p:spPr>
            <a:xfrm>
              <a:off x="5288" y="1354"/>
              <a:ext cx="263" cy="188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grpSp>
          <p:nvGrpSpPr>
            <p:cNvPr id="1394" name="Google Shape;1394;p69"/>
            <p:cNvGrpSpPr/>
            <p:nvPr/>
          </p:nvGrpSpPr>
          <p:grpSpPr>
            <a:xfrm>
              <a:off x="4739" y="1327"/>
              <a:ext cx="580" cy="139"/>
              <a:chOff x="614" y="2568"/>
              <a:chExt cx="723" cy="139"/>
            </a:xfrm>
          </p:grpSpPr>
          <p:sp>
            <p:nvSpPr>
              <p:cNvPr id="1395" name="Google Shape;1395;p69"/>
              <p:cNvSpPr/>
              <p:nvPr/>
            </p:nvSpPr>
            <p:spPr>
              <a:xfrm>
                <a:off x="614" y="2568"/>
                <a:ext cx="723" cy="139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6" name="Google Shape;1396;p69"/>
              <p:cNvSpPr/>
              <p:nvPr/>
            </p:nvSpPr>
            <p:spPr>
              <a:xfrm>
                <a:off x="629" y="2581"/>
                <a:ext cx="694" cy="106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397" name="Google Shape;1397;p69"/>
            <p:cNvSpPr/>
            <p:nvPr/>
          </p:nvSpPr>
          <p:spPr>
            <a:xfrm>
              <a:off x="5248" y="429"/>
              <a:ext cx="72" cy="2290"/>
            </a:xfrm>
            <a:prstGeom prst="rect">
              <a:avLst/>
            </a:prstGeom>
            <a:gradFill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8" name="Google Shape;1398;p69"/>
            <p:cNvSpPr/>
            <p:nvPr/>
          </p:nvSpPr>
          <p:spPr>
            <a:xfrm>
              <a:off x="5312" y="1007"/>
              <a:ext cx="237" cy="213"/>
            </a:xfrm>
            <a:custGeom>
              <a:rect b="b" l="l" r="r" t="t"/>
              <a:pathLst>
                <a:path extrusionOk="0" h="256" w="29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99" name="Google Shape;1399;p69"/>
            <p:cNvSpPr/>
            <p:nvPr/>
          </p:nvSpPr>
          <p:spPr>
            <a:xfrm>
              <a:off x="5315" y="680"/>
              <a:ext cx="244" cy="240"/>
            </a:xfrm>
            <a:custGeom>
              <a:rect b="b" l="l" r="r" t="t"/>
              <a:pathLst>
                <a:path extrusionOk="0" h="288" w="304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400" name="Google Shape;1400;p69"/>
            <p:cNvSpPr/>
            <p:nvPr/>
          </p:nvSpPr>
          <p:spPr>
            <a:xfrm>
              <a:off x="5517" y="2614"/>
              <a:ext cx="48" cy="92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1" name="Google Shape;1401;p69"/>
            <p:cNvSpPr/>
            <p:nvPr/>
          </p:nvSpPr>
          <p:spPr>
            <a:xfrm>
              <a:off x="5302" y="2614"/>
              <a:ext cx="245" cy="200"/>
            </a:xfrm>
            <a:custGeom>
              <a:rect b="b" l="l" r="r" t="t"/>
              <a:pathLst>
                <a:path extrusionOk="0" h="240" w="306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402" name="Google Shape;1402;p69"/>
            <p:cNvSpPr/>
            <p:nvPr/>
          </p:nvSpPr>
          <p:spPr>
            <a:xfrm>
              <a:off x="4140" y="2680"/>
              <a:ext cx="1197" cy="145"/>
            </a:xfrm>
            <a:prstGeom prst="roundRect">
              <a:avLst>
                <a:gd fmla="val 50000" name="adj"/>
              </a:avLst>
            </a:prstGeom>
            <a:solidFill>
              <a:srgbClr val="DDDDDD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3" name="Google Shape;1403;p69"/>
            <p:cNvSpPr/>
            <p:nvPr/>
          </p:nvSpPr>
          <p:spPr>
            <a:xfrm>
              <a:off x="4206" y="2713"/>
              <a:ext cx="1072" cy="79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4" name="Google Shape;1404;p69"/>
            <p:cNvSpPr/>
            <p:nvPr/>
          </p:nvSpPr>
          <p:spPr>
            <a:xfrm>
              <a:off x="4308" y="2383"/>
              <a:ext cx="156" cy="145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5" name="Google Shape;1405;p69"/>
            <p:cNvSpPr/>
            <p:nvPr/>
          </p:nvSpPr>
          <p:spPr>
            <a:xfrm>
              <a:off x="4487" y="2383"/>
              <a:ext cx="162" cy="14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Noto Sans Symbols"/>
                <a:buNone/>
              </a:pPr>
              <a:r>
                <a:t/>
              </a:r>
              <a:endParaRPr b="0" i="0" sz="1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6" name="Google Shape;1406;p69"/>
            <p:cNvSpPr/>
            <p:nvPr/>
          </p:nvSpPr>
          <p:spPr>
            <a:xfrm>
              <a:off x="4661" y="2383"/>
              <a:ext cx="162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7" name="Google Shape;1407;p69"/>
            <p:cNvSpPr/>
            <p:nvPr/>
          </p:nvSpPr>
          <p:spPr>
            <a:xfrm>
              <a:off x="5062" y="1835"/>
              <a:ext cx="84" cy="759"/>
            </a:xfrm>
            <a:prstGeom prst="rect">
              <a:avLst/>
            </a:prstGeom>
            <a:solidFill>
              <a:srgbClr val="29292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08" name="Google Shape;1408;p69"/>
          <p:cNvGrpSpPr/>
          <p:nvPr/>
        </p:nvGrpSpPr>
        <p:grpSpPr>
          <a:xfrm>
            <a:off x="8216901" y="1511301"/>
            <a:ext cx="377825" cy="576263"/>
            <a:chOff x="4140" y="429"/>
            <a:chExt cx="1425" cy="2396"/>
          </a:xfrm>
        </p:grpSpPr>
        <p:sp>
          <p:nvSpPr>
            <p:cNvPr id="1409" name="Google Shape;1409;p69"/>
            <p:cNvSpPr/>
            <p:nvPr/>
          </p:nvSpPr>
          <p:spPr>
            <a:xfrm>
              <a:off x="5268" y="433"/>
              <a:ext cx="283" cy="2286"/>
            </a:xfrm>
            <a:custGeom>
              <a:rect b="b" l="l" r="r" t="t"/>
              <a:pathLst>
                <a:path extrusionOk="0" h="2742" w="354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410" name="Google Shape;1410;p69"/>
            <p:cNvSpPr/>
            <p:nvPr/>
          </p:nvSpPr>
          <p:spPr>
            <a:xfrm>
              <a:off x="4206" y="429"/>
              <a:ext cx="1048" cy="2284"/>
            </a:xfrm>
            <a:prstGeom prst="rect">
              <a:avLst/>
            </a:pr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1" name="Google Shape;1411;p69"/>
            <p:cNvSpPr/>
            <p:nvPr/>
          </p:nvSpPr>
          <p:spPr>
            <a:xfrm>
              <a:off x="5321" y="570"/>
              <a:ext cx="169" cy="2115"/>
            </a:xfrm>
            <a:custGeom>
              <a:rect b="b" l="l" r="r" t="t"/>
              <a:pathLst>
                <a:path extrusionOk="0" h="2537" w="211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412" name="Google Shape;1412;p69"/>
            <p:cNvSpPr/>
            <p:nvPr/>
          </p:nvSpPr>
          <p:spPr>
            <a:xfrm>
              <a:off x="5284" y="1640"/>
              <a:ext cx="263" cy="189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413" name="Google Shape;1413;p69"/>
            <p:cNvSpPr/>
            <p:nvPr/>
          </p:nvSpPr>
          <p:spPr>
            <a:xfrm>
              <a:off x="4212" y="693"/>
              <a:ext cx="599" cy="46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414" name="Google Shape;1414;p69"/>
            <p:cNvGrpSpPr/>
            <p:nvPr/>
          </p:nvGrpSpPr>
          <p:grpSpPr>
            <a:xfrm>
              <a:off x="4751" y="667"/>
              <a:ext cx="581" cy="145"/>
              <a:chOff x="616" y="2567"/>
              <a:chExt cx="725" cy="139"/>
            </a:xfrm>
          </p:grpSpPr>
          <p:sp>
            <p:nvSpPr>
              <p:cNvPr id="1415" name="Google Shape;1415;p69"/>
              <p:cNvSpPr/>
              <p:nvPr/>
            </p:nvSpPr>
            <p:spPr>
              <a:xfrm>
                <a:off x="616" y="2567"/>
                <a:ext cx="725" cy="139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16" name="Google Shape;1416;p69"/>
              <p:cNvSpPr/>
              <p:nvPr/>
            </p:nvSpPr>
            <p:spPr>
              <a:xfrm>
                <a:off x="631" y="2586"/>
                <a:ext cx="695" cy="101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417" name="Google Shape;1417;p69"/>
            <p:cNvSpPr/>
            <p:nvPr/>
          </p:nvSpPr>
          <p:spPr>
            <a:xfrm>
              <a:off x="4224" y="1016"/>
              <a:ext cx="599" cy="53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418" name="Google Shape;1418;p69"/>
            <p:cNvGrpSpPr/>
            <p:nvPr/>
          </p:nvGrpSpPr>
          <p:grpSpPr>
            <a:xfrm>
              <a:off x="4745" y="997"/>
              <a:ext cx="581" cy="132"/>
              <a:chOff x="611" y="2571"/>
              <a:chExt cx="725" cy="137"/>
            </a:xfrm>
          </p:grpSpPr>
          <p:sp>
            <p:nvSpPr>
              <p:cNvPr id="1419" name="Google Shape;1419;p69"/>
              <p:cNvSpPr/>
              <p:nvPr/>
            </p:nvSpPr>
            <p:spPr>
              <a:xfrm>
                <a:off x="611" y="2571"/>
                <a:ext cx="725" cy="137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0" name="Google Shape;1420;p69"/>
              <p:cNvSpPr/>
              <p:nvPr/>
            </p:nvSpPr>
            <p:spPr>
              <a:xfrm>
                <a:off x="626" y="2584"/>
                <a:ext cx="695" cy="110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421" name="Google Shape;1421;p69"/>
            <p:cNvSpPr/>
            <p:nvPr/>
          </p:nvSpPr>
          <p:spPr>
            <a:xfrm>
              <a:off x="4218" y="1360"/>
              <a:ext cx="593" cy="46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2" name="Google Shape;1422;p69"/>
            <p:cNvSpPr/>
            <p:nvPr/>
          </p:nvSpPr>
          <p:spPr>
            <a:xfrm>
              <a:off x="4230" y="1657"/>
              <a:ext cx="593" cy="46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423" name="Google Shape;1423;p69"/>
            <p:cNvGrpSpPr/>
            <p:nvPr/>
          </p:nvGrpSpPr>
          <p:grpSpPr>
            <a:xfrm>
              <a:off x="4733" y="1630"/>
              <a:ext cx="587" cy="146"/>
              <a:chOff x="611" y="2571"/>
              <a:chExt cx="731" cy="134"/>
            </a:xfrm>
          </p:grpSpPr>
          <p:sp>
            <p:nvSpPr>
              <p:cNvPr id="1424" name="Google Shape;1424;p69"/>
              <p:cNvSpPr/>
              <p:nvPr/>
            </p:nvSpPr>
            <p:spPr>
              <a:xfrm>
                <a:off x="611" y="2571"/>
                <a:ext cx="731" cy="134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5" name="Google Shape;1425;p69"/>
              <p:cNvSpPr/>
              <p:nvPr/>
            </p:nvSpPr>
            <p:spPr>
              <a:xfrm>
                <a:off x="626" y="2589"/>
                <a:ext cx="701" cy="97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426" name="Google Shape;1426;p69"/>
            <p:cNvSpPr/>
            <p:nvPr/>
          </p:nvSpPr>
          <p:spPr>
            <a:xfrm>
              <a:off x="5288" y="1354"/>
              <a:ext cx="263" cy="188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grpSp>
          <p:nvGrpSpPr>
            <p:cNvPr id="1427" name="Google Shape;1427;p69"/>
            <p:cNvGrpSpPr/>
            <p:nvPr/>
          </p:nvGrpSpPr>
          <p:grpSpPr>
            <a:xfrm>
              <a:off x="4739" y="1327"/>
              <a:ext cx="580" cy="139"/>
              <a:chOff x="614" y="2568"/>
              <a:chExt cx="723" cy="139"/>
            </a:xfrm>
          </p:grpSpPr>
          <p:sp>
            <p:nvSpPr>
              <p:cNvPr id="1428" name="Google Shape;1428;p69"/>
              <p:cNvSpPr/>
              <p:nvPr/>
            </p:nvSpPr>
            <p:spPr>
              <a:xfrm>
                <a:off x="614" y="2568"/>
                <a:ext cx="723" cy="139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9" name="Google Shape;1429;p69"/>
              <p:cNvSpPr/>
              <p:nvPr/>
            </p:nvSpPr>
            <p:spPr>
              <a:xfrm>
                <a:off x="629" y="2581"/>
                <a:ext cx="694" cy="106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430" name="Google Shape;1430;p69"/>
            <p:cNvSpPr/>
            <p:nvPr/>
          </p:nvSpPr>
          <p:spPr>
            <a:xfrm>
              <a:off x="5248" y="429"/>
              <a:ext cx="72" cy="2290"/>
            </a:xfrm>
            <a:prstGeom prst="rect">
              <a:avLst/>
            </a:prstGeom>
            <a:gradFill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69"/>
            <p:cNvSpPr/>
            <p:nvPr/>
          </p:nvSpPr>
          <p:spPr>
            <a:xfrm>
              <a:off x="5312" y="1007"/>
              <a:ext cx="237" cy="213"/>
            </a:xfrm>
            <a:custGeom>
              <a:rect b="b" l="l" r="r" t="t"/>
              <a:pathLst>
                <a:path extrusionOk="0" h="256" w="29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432" name="Google Shape;1432;p69"/>
            <p:cNvSpPr/>
            <p:nvPr/>
          </p:nvSpPr>
          <p:spPr>
            <a:xfrm>
              <a:off x="5315" y="680"/>
              <a:ext cx="244" cy="240"/>
            </a:xfrm>
            <a:custGeom>
              <a:rect b="b" l="l" r="r" t="t"/>
              <a:pathLst>
                <a:path extrusionOk="0" h="288" w="304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433" name="Google Shape;1433;p69"/>
            <p:cNvSpPr/>
            <p:nvPr/>
          </p:nvSpPr>
          <p:spPr>
            <a:xfrm>
              <a:off x="5517" y="2614"/>
              <a:ext cx="48" cy="92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69"/>
            <p:cNvSpPr/>
            <p:nvPr/>
          </p:nvSpPr>
          <p:spPr>
            <a:xfrm>
              <a:off x="5302" y="2614"/>
              <a:ext cx="245" cy="200"/>
            </a:xfrm>
            <a:custGeom>
              <a:rect b="b" l="l" r="r" t="t"/>
              <a:pathLst>
                <a:path extrusionOk="0" h="240" w="306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435" name="Google Shape;1435;p69"/>
            <p:cNvSpPr/>
            <p:nvPr/>
          </p:nvSpPr>
          <p:spPr>
            <a:xfrm>
              <a:off x="4140" y="2680"/>
              <a:ext cx="1197" cy="145"/>
            </a:xfrm>
            <a:prstGeom prst="roundRect">
              <a:avLst>
                <a:gd fmla="val 50000" name="adj"/>
              </a:avLst>
            </a:prstGeom>
            <a:solidFill>
              <a:srgbClr val="DDDDDD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69"/>
            <p:cNvSpPr/>
            <p:nvPr/>
          </p:nvSpPr>
          <p:spPr>
            <a:xfrm>
              <a:off x="4206" y="2713"/>
              <a:ext cx="1072" cy="79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69"/>
            <p:cNvSpPr/>
            <p:nvPr/>
          </p:nvSpPr>
          <p:spPr>
            <a:xfrm>
              <a:off x="4308" y="2383"/>
              <a:ext cx="156" cy="145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69"/>
            <p:cNvSpPr/>
            <p:nvPr/>
          </p:nvSpPr>
          <p:spPr>
            <a:xfrm>
              <a:off x="4487" y="2383"/>
              <a:ext cx="162" cy="14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Noto Sans Symbols"/>
                <a:buNone/>
              </a:pPr>
              <a:r>
                <a:t/>
              </a:r>
              <a:endParaRPr b="0" i="0" sz="1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69"/>
            <p:cNvSpPr/>
            <p:nvPr/>
          </p:nvSpPr>
          <p:spPr>
            <a:xfrm>
              <a:off x="4661" y="2383"/>
              <a:ext cx="162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69"/>
            <p:cNvSpPr/>
            <p:nvPr/>
          </p:nvSpPr>
          <p:spPr>
            <a:xfrm>
              <a:off x="5062" y="1835"/>
              <a:ext cx="84" cy="759"/>
            </a:xfrm>
            <a:prstGeom prst="rect">
              <a:avLst/>
            </a:prstGeom>
            <a:solidFill>
              <a:srgbClr val="29292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41" name="Google Shape;1441;p69"/>
          <p:cNvGrpSpPr/>
          <p:nvPr/>
        </p:nvGrpSpPr>
        <p:grpSpPr>
          <a:xfrm>
            <a:off x="8826501" y="1663701"/>
            <a:ext cx="377825" cy="576263"/>
            <a:chOff x="4140" y="429"/>
            <a:chExt cx="1425" cy="2396"/>
          </a:xfrm>
        </p:grpSpPr>
        <p:sp>
          <p:nvSpPr>
            <p:cNvPr id="1442" name="Google Shape;1442;p69"/>
            <p:cNvSpPr/>
            <p:nvPr/>
          </p:nvSpPr>
          <p:spPr>
            <a:xfrm>
              <a:off x="5268" y="433"/>
              <a:ext cx="283" cy="2286"/>
            </a:xfrm>
            <a:custGeom>
              <a:rect b="b" l="l" r="r" t="t"/>
              <a:pathLst>
                <a:path extrusionOk="0" h="2742" w="354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443" name="Google Shape;1443;p69"/>
            <p:cNvSpPr/>
            <p:nvPr/>
          </p:nvSpPr>
          <p:spPr>
            <a:xfrm>
              <a:off x="4206" y="429"/>
              <a:ext cx="1048" cy="2284"/>
            </a:xfrm>
            <a:prstGeom prst="rect">
              <a:avLst/>
            </a:pr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69"/>
            <p:cNvSpPr/>
            <p:nvPr/>
          </p:nvSpPr>
          <p:spPr>
            <a:xfrm>
              <a:off x="5321" y="570"/>
              <a:ext cx="169" cy="2115"/>
            </a:xfrm>
            <a:custGeom>
              <a:rect b="b" l="l" r="r" t="t"/>
              <a:pathLst>
                <a:path extrusionOk="0" h="2537" w="211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445" name="Google Shape;1445;p69"/>
            <p:cNvSpPr/>
            <p:nvPr/>
          </p:nvSpPr>
          <p:spPr>
            <a:xfrm>
              <a:off x="5284" y="1640"/>
              <a:ext cx="263" cy="189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446" name="Google Shape;1446;p69"/>
            <p:cNvSpPr/>
            <p:nvPr/>
          </p:nvSpPr>
          <p:spPr>
            <a:xfrm>
              <a:off x="4212" y="693"/>
              <a:ext cx="599" cy="46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447" name="Google Shape;1447;p69"/>
            <p:cNvGrpSpPr/>
            <p:nvPr/>
          </p:nvGrpSpPr>
          <p:grpSpPr>
            <a:xfrm>
              <a:off x="4751" y="667"/>
              <a:ext cx="581" cy="145"/>
              <a:chOff x="616" y="2567"/>
              <a:chExt cx="725" cy="139"/>
            </a:xfrm>
          </p:grpSpPr>
          <p:sp>
            <p:nvSpPr>
              <p:cNvPr id="1448" name="Google Shape;1448;p69"/>
              <p:cNvSpPr/>
              <p:nvPr/>
            </p:nvSpPr>
            <p:spPr>
              <a:xfrm>
                <a:off x="616" y="2567"/>
                <a:ext cx="725" cy="139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9" name="Google Shape;1449;p69"/>
              <p:cNvSpPr/>
              <p:nvPr/>
            </p:nvSpPr>
            <p:spPr>
              <a:xfrm>
                <a:off x="631" y="2586"/>
                <a:ext cx="695" cy="101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450" name="Google Shape;1450;p69"/>
            <p:cNvSpPr/>
            <p:nvPr/>
          </p:nvSpPr>
          <p:spPr>
            <a:xfrm>
              <a:off x="4224" y="1016"/>
              <a:ext cx="599" cy="53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451" name="Google Shape;1451;p69"/>
            <p:cNvGrpSpPr/>
            <p:nvPr/>
          </p:nvGrpSpPr>
          <p:grpSpPr>
            <a:xfrm>
              <a:off x="4745" y="997"/>
              <a:ext cx="581" cy="132"/>
              <a:chOff x="611" y="2571"/>
              <a:chExt cx="725" cy="137"/>
            </a:xfrm>
          </p:grpSpPr>
          <p:sp>
            <p:nvSpPr>
              <p:cNvPr id="1452" name="Google Shape;1452;p69"/>
              <p:cNvSpPr/>
              <p:nvPr/>
            </p:nvSpPr>
            <p:spPr>
              <a:xfrm>
                <a:off x="611" y="2571"/>
                <a:ext cx="725" cy="137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3" name="Google Shape;1453;p69"/>
              <p:cNvSpPr/>
              <p:nvPr/>
            </p:nvSpPr>
            <p:spPr>
              <a:xfrm>
                <a:off x="626" y="2584"/>
                <a:ext cx="695" cy="110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454" name="Google Shape;1454;p69"/>
            <p:cNvSpPr/>
            <p:nvPr/>
          </p:nvSpPr>
          <p:spPr>
            <a:xfrm>
              <a:off x="4218" y="1360"/>
              <a:ext cx="593" cy="46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69"/>
            <p:cNvSpPr/>
            <p:nvPr/>
          </p:nvSpPr>
          <p:spPr>
            <a:xfrm>
              <a:off x="4230" y="1657"/>
              <a:ext cx="593" cy="46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456" name="Google Shape;1456;p69"/>
            <p:cNvGrpSpPr/>
            <p:nvPr/>
          </p:nvGrpSpPr>
          <p:grpSpPr>
            <a:xfrm>
              <a:off x="4733" y="1630"/>
              <a:ext cx="587" cy="146"/>
              <a:chOff x="611" y="2571"/>
              <a:chExt cx="731" cy="134"/>
            </a:xfrm>
          </p:grpSpPr>
          <p:sp>
            <p:nvSpPr>
              <p:cNvPr id="1457" name="Google Shape;1457;p69"/>
              <p:cNvSpPr/>
              <p:nvPr/>
            </p:nvSpPr>
            <p:spPr>
              <a:xfrm>
                <a:off x="611" y="2571"/>
                <a:ext cx="731" cy="134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8" name="Google Shape;1458;p69"/>
              <p:cNvSpPr/>
              <p:nvPr/>
            </p:nvSpPr>
            <p:spPr>
              <a:xfrm>
                <a:off x="626" y="2589"/>
                <a:ext cx="701" cy="97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459" name="Google Shape;1459;p69"/>
            <p:cNvSpPr/>
            <p:nvPr/>
          </p:nvSpPr>
          <p:spPr>
            <a:xfrm>
              <a:off x="5288" y="1354"/>
              <a:ext cx="263" cy="188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grpSp>
          <p:nvGrpSpPr>
            <p:cNvPr id="1460" name="Google Shape;1460;p69"/>
            <p:cNvGrpSpPr/>
            <p:nvPr/>
          </p:nvGrpSpPr>
          <p:grpSpPr>
            <a:xfrm>
              <a:off x="4739" y="1327"/>
              <a:ext cx="580" cy="139"/>
              <a:chOff x="614" y="2568"/>
              <a:chExt cx="723" cy="139"/>
            </a:xfrm>
          </p:grpSpPr>
          <p:sp>
            <p:nvSpPr>
              <p:cNvPr id="1461" name="Google Shape;1461;p69"/>
              <p:cNvSpPr/>
              <p:nvPr/>
            </p:nvSpPr>
            <p:spPr>
              <a:xfrm>
                <a:off x="614" y="2568"/>
                <a:ext cx="723" cy="139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62" name="Google Shape;1462;p69"/>
              <p:cNvSpPr/>
              <p:nvPr/>
            </p:nvSpPr>
            <p:spPr>
              <a:xfrm>
                <a:off x="629" y="2581"/>
                <a:ext cx="694" cy="106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463" name="Google Shape;1463;p69"/>
            <p:cNvSpPr/>
            <p:nvPr/>
          </p:nvSpPr>
          <p:spPr>
            <a:xfrm>
              <a:off x="5248" y="429"/>
              <a:ext cx="72" cy="2290"/>
            </a:xfrm>
            <a:prstGeom prst="rect">
              <a:avLst/>
            </a:prstGeom>
            <a:gradFill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69"/>
            <p:cNvSpPr/>
            <p:nvPr/>
          </p:nvSpPr>
          <p:spPr>
            <a:xfrm>
              <a:off x="5312" y="1007"/>
              <a:ext cx="237" cy="213"/>
            </a:xfrm>
            <a:custGeom>
              <a:rect b="b" l="l" r="r" t="t"/>
              <a:pathLst>
                <a:path extrusionOk="0" h="256" w="29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465" name="Google Shape;1465;p69"/>
            <p:cNvSpPr/>
            <p:nvPr/>
          </p:nvSpPr>
          <p:spPr>
            <a:xfrm>
              <a:off x="5315" y="680"/>
              <a:ext cx="244" cy="240"/>
            </a:xfrm>
            <a:custGeom>
              <a:rect b="b" l="l" r="r" t="t"/>
              <a:pathLst>
                <a:path extrusionOk="0" h="288" w="304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466" name="Google Shape;1466;p69"/>
            <p:cNvSpPr/>
            <p:nvPr/>
          </p:nvSpPr>
          <p:spPr>
            <a:xfrm>
              <a:off x="5517" y="2614"/>
              <a:ext cx="48" cy="92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69"/>
            <p:cNvSpPr/>
            <p:nvPr/>
          </p:nvSpPr>
          <p:spPr>
            <a:xfrm>
              <a:off x="5302" y="2614"/>
              <a:ext cx="245" cy="200"/>
            </a:xfrm>
            <a:custGeom>
              <a:rect b="b" l="l" r="r" t="t"/>
              <a:pathLst>
                <a:path extrusionOk="0" h="240" w="306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468" name="Google Shape;1468;p69"/>
            <p:cNvSpPr/>
            <p:nvPr/>
          </p:nvSpPr>
          <p:spPr>
            <a:xfrm>
              <a:off x="4140" y="2680"/>
              <a:ext cx="1197" cy="145"/>
            </a:xfrm>
            <a:prstGeom prst="roundRect">
              <a:avLst>
                <a:gd fmla="val 50000" name="adj"/>
              </a:avLst>
            </a:prstGeom>
            <a:solidFill>
              <a:srgbClr val="DDDDDD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9" name="Google Shape;1469;p69"/>
            <p:cNvSpPr/>
            <p:nvPr/>
          </p:nvSpPr>
          <p:spPr>
            <a:xfrm>
              <a:off x="4206" y="2713"/>
              <a:ext cx="1072" cy="79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0" name="Google Shape;1470;p69"/>
            <p:cNvSpPr/>
            <p:nvPr/>
          </p:nvSpPr>
          <p:spPr>
            <a:xfrm>
              <a:off x="4308" y="2383"/>
              <a:ext cx="156" cy="145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1" name="Google Shape;1471;p69"/>
            <p:cNvSpPr/>
            <p:nvPr/>
          </p:nvSpPr>
          <p:spPr>
            <a:xfrm>
              <a:off x="4487" y="2383"/>
              <a:ext cx="162" cy="14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Noto Sans Symbols"/>
                <a:buNone/>
              </a:pPr>
              <a:r>
                <a:t/>
              </a:r>
              <a:endParaRPr b="0" i="0" sz="1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2" name="Google Shape;1472;p69"/>
            <p:cNvSpPr/>
            <p:nvPr/>
          </p:nvSpPr>
          <p:spPr>
            <a:xfrm>
              <a:off x="4661" y="2383"/>
              <a:ext cx="162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3" name="Google Shape;1473;p69"/>
            <p:cNvSpPr/>
            <p:nvPr/>
          </p:nvSpPr>
          <p:spPr>
            <a:xfrm>
              <a:off x="5062" y="1835"/>
              <a:ext cx="84" cy="759"/>
            </a:xfrm>
            <a:prstGeom prst="rect">
              <a:avLst/>
            </a:prstGeom>
            <a:solidFill>
              <a:srgbClr val="29292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74" name="Google Shape;1474;p69"/>
          <p:cNvGrpSpPr/>
          <p:nvPr/>
        </p:nvGrpSpPr>
        <p:grpSpPr>
          <a:xfrm>
            <a:off x="9155114" y="2609851"/>
            <a:ext cx="377825" cy="576263"/>
            <a:chOff x="4140" y="429"/>
            <a:chExt cx="1425" cy="2396"/>
          </a:xfrm>
        </p:grpSpPr>
        <p:sp>
          <p:nvSpPr>
            <p:cNvPr id="1475" name="Google Shape;1475;p69"/>
            <p:cNvSpPr/>
            <p:nvPr/>
          </p:nvSpPr>
          <p:spPr>
            <a:xfrm>
              <a:off x="5268" y="433"/>
              <a:ext cx="283" cy="2286"/>
            </a:xfrm>
            <a:custGeom>
              <a:rect b="b" l="l" r="r" t="t"/>
              <a:pathLst>
                <a:path extrusionOk="0" h="2742" w="354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476" name="Google Shape;1476;p69"/>
            <p:cNvSpPr/>
            <p:nvPr/>
          </p:nvSpPr>
          <p:spPr>
            <a:xfrm>
              <a:off x="4206" y="429"/>
              <a:ext cx="1048" cy="2284"/>
            </a:xfrm>
            <a:prstGeom prst="rect">
              <a:avLst/>
            </a:pr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7" name="Google Shape;1477;p69"/>
            <p:cNvSpPr/>
            <p:nvPr/>
          </p:nvSpPr>
          <p:spPr>
            <a:xfrm>
              <a:off x="5321" y="570"/>
              <a:ext cx="169" cy="2115"/>
            </a:xfrm>
            <a:custGeom>
              <a:rect b="b" l="l" r="r" t="t"/>
              <a:pathLst>
                <a:path extrusionOk="0" h="2537" w="211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478" name="Google Shape;1478;p69"/>
            <p:cNvSpPr/>
            <p:nvPr/>
          </p:nvSpPr>
          <p:spPr>
            <a:xfrm>
              <a:off x="5284" y="1640"/>
              <a:ext cx="263" cy="189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479" name="Google Shape;1479;p69"/>
            <p:cNvSpPr/>
            <p:nvPr/>
          </p:nvSpPr>
          <p:spPr>
            <a:xfrm>
              <a:off x="4212" y="693"/>
              <a:ext cx="599" cy="46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480" name="Google Shape;1480;p69"/>
            <p:cNvGrpSpPr/>
            <p:nvPr/>
          </p:nvGrpSpPr>
          <p:grpSpPr>
            <a:xfrm>
              <a:off x="4751" y="667"/>
              <a:ext cx="581" cy="145"/>
              <a:chOff x="616" y="2567"/>
              <a:chExt cx="725" cy="139"/>
            </a:xfrm>
          </p:grpSpPr>
          <p:sp>
            <p:nvSpPr>
              <p:cNvPr id="1481" name="Google Shape;1481;p69"/>
              <p:cNvSpPr/>
              <p:nvPr/>
            </p:nvSpPr>
            <p:spPr>
              <a:xfrm>
                <a:off x="616" y="2567"/>
                <a:ext cx="725" cy="139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2" name="Google Shape;1482;p69"/>
              <p:cNvSpPr/>
              <p:nvPr/>
            </p:nvSpPr>
            <p:spPr>
              <a:xfrm>
                <a:off x="631" y="2586"/>
                <a:ext cx="695" cy="101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483" name="Google Shape;1483;p69"/>
            <p:cNvSpPr/>
            <p:nvPr/>
          </p:nvSpPr>
          <p:spPr>
            <a:xfrm>
              <a:off x="4224" y="1016"/>
              <a:ext cx="599" cy="53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484" name="Google Shape;1484;p69"/>
            <p:cNvGrpSpPr/>
            <p:nvPr/>
          </p:nvGrpSpPr>
          <p:grpSpPr>
            <a:xfrm>
              <a:off x="4745" y="997"/>
              <a:ext cx="581" cy="132"/>
              <a:chOff x="611" y="2571"/>
              <a:chExt cx="725" cy="137"/>
            </a:xfrm>
          </p:grpSpPr>
          <p:sp>
            <p:nvSpPr>
              <p:cNvPr id="1485" name="Google Shape;1485;p69"/>
              <p:cNvSpPr/>
              <p:nvPr/>
            </p:nvSpPr>
            <p:spPr>
              <a:xfrm>
                <a:off x="611" y="2571"/>
                <a:ext cx="725" cy="137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6" name="Google Shape;1486;p69"/>
              <p:cNvSpPr/>
              <p:nvPr/>
            </p:nvSpPr>
            <p:spPr>
              <a:xfrm>
                <a:off x="626" y="2584"/>
                <a:ext cx="695" cy="110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487" name="Google Shape;1487;p69"/>
            <p:cNvSpPr/>
            <p:nvPr/>
          </p:nvSpPr>
          <p:spPr>
            <a:xfrm>
              <a:off x="4218" y="1360"/>
              <a:ext cx="593" cy="46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8" name="Google Shape;1488;p69"/>
            <p:cNvSpPr/>
            <p:nvPr/>
          </p:nvSpPr>
          <p:spPr>
            <a:xfrm>
              <a:off x="4230" y="1657"/>
              <a:ext cx="593" cy="46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489" name="Google Shape;1489;p69"/>
            <p:cNvGrpSpPr/>
            <p:nvPr/>
          </p:nvGrpSpPr>
          <p:grpSpPr>
            <a:xfrm>
              <a:off x="4733" y="1630"/>
              <a:ext cx="587" cy="146"/>
              <a:chOff x="611" y="2571"/>
              <a:chExt cx="731" cy="134"/>
            </a:xfrm>
          </p:grpSpPr>
          <p:sp>
            <p:nvSpPr>
              <p:cNvPr id="1490" name="Google Shape;1490;p69"/>
              <p:cNvSpPr/>
              <p:nvPr/>
            </p:nvSpPr>
            <p:spPr>
              <a:xfrm>
                <a:off x="611" y="2571"/>
                <a:ext cx="731" cy="134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1" name="Google Shape;1491;p69"/>
              <p:cNvSpPr/>
              <p:nvPr/>
            </p:nvSpPr>
            <p:spPr>
              <a:xfrm>
                <a:off x="626" y="2589"/>
                <a:ext cx="701" cy="97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492" name="Google Shape;1492;p69"/>
            <p:cNvSpPr/>
            <p:nvPr/>
          </p:nvSpPr>
          <p:spPr>
            <a:xfrm>
              <a:off x="5288" y="1354"/>
              <a:ext cx="263" cy="188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grpSp>
          <p:nvGrpSpPr>
            <p:cNvPr id="1493" name="Google Shape;1493;p69"/>
            <p:cNvGrpSpPr/>
            <p:nvPr/>
          </p:nvGrpSpPr>
          <p:grpSpPr>
            <a:xfrm>
              <a:off x="4739" y="1327"/>
              <a:ext cx="580" cy="139"/>
              <a:chOff x="614" y="2568"/>
              <a:chExt cx="723" cy="139"/>
            </a:xfrm>
          </p:grpSpPr>
          <p:sp>
            <p:nvSpPr>
              <p:cNvPr id="1494" name="Google Shape;1494;p69"/>
              <p:cNvSpPr/>
              <p:nvPr/>
            </p:nvSpPr>
            <p:spPr>
              <a:xfrm>
                <a:off x="614" y="2568"/>
                <a:ext cx="723" cy="139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5" name="Google Shape;1495;p69"/>
              <p:cNvSpPr/>
              <p:nvPr/>
            </p:nvSpPr>
            <p:spPr>
              <a:xfrm>
                <a:off x="629" y="2581"/>
                <a:ext cx="694" cy="106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496" name="Google Shape;1496;p69"/>
            <p:cNvSpPr/>
            <p:nvPr/>
          </p:nvSpPr>
          <p:spPr>
            <a:xfrm>
              <a:off x="5248" y="429"/>
              <a:ext cx="72" cy="2290"/>
            </a:xfrm>
            <a:prstGeom prst="rect">
              <a:avLst/>
            </a:prstGeom>
            <a:gradFill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7" name="Google Shape;1497;p69"/>
            <p:cNvSpPr/>
            <p:nvPr/>
          </p:nvSpPr>
          <p:spPr>
            <a:xfrm>
              <a:off x="5312" y="1007"/>
              <a:ext cx="237" cy="213"/>
            </a:xfrm>
            <a:custGeom>
              <a:rect b="b" l="l" r="r" t="t"/>
              <a:pathLst>
                <a:path extrusionOk="0" h="256" w="29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498" name="Google Shape;1498;p69"/>
            <p:cNvSpPr/>
            <p:nvPr/>
          </p:nvSpPr>
          <p:spPr>
            <a:xfrm>
              <a:off x="5315" y="680"/>
              <a:ext cx="244" cy="240"/>
            </a:xfrm>
            <a:custGeom>
              <a:rect b="b" l="l" r="r" t="t"/>
              <a:pathLst>
                <a:path extrusionOk="0" h="288" w="304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499" name="Google Shape;1499;p69"/>
            <p:cNvSpPr/>
            <p:nvPr/>
          </p:nvSpPr>
          <p:spPr>
            <a:xfrm>
              <a:off x="5517" y="2614"/>
              <a:ext cx="48" cy="92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0" name="Google Shape;1500;p69"/>
            <p:cNvSpPr/>
            <p:nvPr/>
          </p:nvSpPr>
          <p:spPr>
            <a:xfrm>
              <a:off x="5302" y="2614"/>
              <a:ext cx="245" cy="200"/>
            </a:xfrm>
            <a:custGeom>
              <a:rect b="b" l="l" r="r" t="t"/>
              <a:pathLst>
                <a:path extrusionOk="0" h="240" w="306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501" name="Google Shape;1501;p69"/>
            <p:cNvSpPr/>
            <p:nvPr/>
          </p:nvSpPr>
          <p:spPr>
            <a:xfrm>
              <a:off x="4140" y="2680"/>
              <a:ext cx="1197" cy="145"/>
            </a:xfrm>
            <a:prstGeom prst="roundRect">
              <a:avLst>
                <a:gd fmla="val 50000" name="adj"/>
              </a:avLst>
            </a:prstGeom>
            <a:solidFill>
              <a:srgbClr val="DDDDDD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2" name="Google Shape;1502;p69"/>
            <p:cNvSpPr/>
            <p:nvPr/>
          </p:nvSpPr>
          <p:spPr>
            <a:xfrm>
              <a:off x="4206" y="2713"/>
              <a:ext cx="1072" cy="79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3" name="Google Shape;1503;p69"/>
            <p:cNvSpPr/>
            <p:nvPr/>
          </p:nvSpPr>
          <p:spPr>
            <a:xfrm>
              <a:off x="4308" y="2383"/>
              <a:ext cx="156" cy="145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4" name="Google Shape;1504;p69"/>
            <p:cNvSpPr/>
            <p:nvPr/>
          </p:nvSpPr>
          <p:spPr>
            <a:xfrm>
              <a:off x="4487" y="2383"/>
              <a:ext cx="162" cy="14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Noto Sans Symbols"/>
                <a:buNone/>
              </a:pPr>
              <a:r>
                <a:t/>
              </a:r>
              <a:endParaRPr b="0" i="0" sz="1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5" name="Google Shape;1505;p69"/>
            <p:cNvSpPr/>
            <p:nvPr/>
          </p:nvSpPr>
          <p:spPr>
            <a:xfrm>
              <a:off x="4661" y="2383"/>
              <a:ext cx="162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6" name="Google Shape;1506;p69"/>
            <p:cNvSpPr/>
            <p:nvPr/>
          </p:nvSpPr>
          <p:spPr>
            <a:xfrm>
              <a:off x="5062" y="1835"/>
              <a:ext cx="84" cy="759"/>
            </a:xfrm>
            <a:prstGeom prst="rect">
              <a:avLst/>
            </a:prstGeom>
            <a:solidFill>
              <a:srgbClr val="29292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07" name="Google Shape;1507;p69"/>
          <p:cNvGrpSpPr/>
          <p:nvPr/>
        </p:nvGrpSpPr>
        <p:grpSpPr>
          <a:xfrm>
            <a:off x="8415339" y="5027613"/>
            <a:ext cx="377825" cy="576262"/>
            <a:chOff x="4140" y="429"/>
            <a:chExt cx="1425" cy="2396"/>
          </a:xfrm>
        </p:grpSpPr>
        <p:sp>
          <p:nvSpPr>
            <p:cNvPr id="1508" name="Google Shape;1508;p69"/>
            <p:cNvSpPr/>
            <p:nvPr/>
          </p:nvSpPr>
          <p:spPr>
            <a:xfrm>
              <a:off x="5268" y="433"/>
              <a:ext cx="283" cy="2286"/>
            </a:xfrm>
            <a:custGeom>
              <a:rect b="b" l="l" r="r" t="t"/>
              <a:pathLst>
                <a:path extrusionOk="0" h="2742" w="354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509" name="Google Shape;1509;p69"/>
            <p:cNvSpPr/>
            <p:nvPr/>
          </p:nvSpPr>
          <p:spPr>
            <a:xfrm>
              <a:off x="4206" y="429"/>
              <a:ext cx="1048" cy="2284"/>
            </a:xfrm>
            <a:prstGeom prst="rect">
              <a:avLst/>
            </a:pr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0" name="Google Shape;1510;p69"/>
            <p:cNvSpPr/>
            <p:nvPr/>
          </p:nvSpPr>
          <p:spPr>
            <a:xfrm>
              <a:off x="5321" y="570"/>
              <a:ext cx="169" cy="2115"/>
            </a:xfrm>
            <a:custGeom>
              <a:rect b="b" l="l" r="r" t="t"/>
              <a:pathLst>
                <a:path extrusionOk="0" h="2537" w="211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511" name="Google Shape;1511;p69"/>
            <p:cNvSpPr/>
            <p:nvPr/>
          </p:nvSpPr>
          <p:spPr>
            <a:xfrm>
              <a:off x="5284" y="1640"/>
              <a:ext cx="263" cy="189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512" name="Google Shape;1512;p69"/>
            <p:cNvSpPr/>
            <p:nvPr/>
          </p:nvSpPr>
          <p:spPr>
            <a:xfrm>
              <a:off x="4212" y="693"/>
              <a:ext cx="599" cy="46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513" name="Google Shape;1513;p69"/>
            <p:cNvGrpSpPr/>
            <p:nvPr/>
          </p:nvGrpSpPr>
          <p:grpSpPr>
            <a:xfrm>
              <a:off x="4751" y="667"/>
              <a:ext cx="581" cy="145"/>
              <a:chOff x="616" y="2567"/>
              <a:chExt cx="725" cy="139"/>
            </a:xfrm>
          </p:grpSpPr>
          <p:sp>
            <p:nvSpPr>
              <p:cNvPr id="1514" name="Google Shape;1514;p69"/>
              <p:cNvSpPr/>
              <p:nvPr/>
            </p:nvSpPr>
            <p:spPr>
              <a:xfrm>
                <a:off x="616" y="2567"/>
                <a:ext cx="725" cy="139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5" name="Google Shape;1515;p69"/>
              <p:cNvSpPr/>
              <p:nvPr/>
            </p:nvSpPr>
            <p:spPr>
              <a:xfrm>
                <a:off x="631" y="2586"/>
                <a:ext cx="695" cy="101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516" name="Google Shape;1516;p69"/>
            <p:cNvSpPr/>
            <p:nvPr/>
          </p:nvSpPr>
          <p:spPr>
            <a:xfrm>
              <a:off x="4224" y="1016"/>
              <a:ext cx="599" cy="53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517" name="Google Shape;1517;p69"/>
            <p:cNvGrpSpPr/>
            <p:nvPr/>
          </p:nvGrpSpPr>
          <p:grpSpPr>
            <a:xfrm>
              <a:off x="4745" y="997"/>
              <a:ext cx="581" cy="132"/>
              <a:chOff x="611" y="2571"/>
              <a:chExt cx="725" cy="137"/>
            </a:xfrm>
          </p:grpSpPr>
          <p:sp>
            <p:nvSpPr>
              <p:cNvPr id="1518" name="Google Shape;1518;p69"/>
              <p:cNvSpPr/>
              <p:nvPr/>
            </p:nvSpPr>
            <p:spPr>
              <a:xfrm>
                <a:off x="611" y="2571"/>
                <a:ext cx="725" cy="137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9" name="Google Shape;1519;p69"/>
              <p:cNvSpPr/>
              <p:nvPr/>
            </p:nvSpPr>
            <p:spPr>
              <a:xfrm>
                <a:off x="626" y="2584"/>
                <a:ext cx="695" cy="110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520" name="Google Shape;1520;p69"/>
            <p:cNvSpPr/>
            <p:nvPr/>
          </p:nvSpPr>
          <p:spPr>
            <a:xfrm>
              <a:off x="4218" y="1360"/>
              <a:ext cx="593" cy="46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1" name="Google Shape;1521;p69"/>
            <p:cNvSpPr/>
            <p:nvPr/>
          </p:nvSpPr>
          <p:spPr>
            <a:xfrm>
              <a:off x="4230" y="1657"/>
              <a:ext cx="593" cy="46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522" name="Google Shape;1522;p69"/>
            <p:cNvGrpSpPr/>
            <p:nvPr/>
          </p:nvGrpSpPr>
          <p:grpSpPr>
            <a:xfrm>
              <a:off x="4733" y="1630"/>
              <a:ext cx="587" cy="146"/>
              <a:chOff x="611" y="2571"/>
              <a:chExt cx="731" cy="134"/>
            </a:xfrm>
          </p:grpSpPr>
          <p:sp>
            <p:nvSpPr>
              <p:cNvPr id="1523" name="Google Shape;1523;p69"/>
              <p:cNvSpPr/>
              <p:nvPr/>
            </p:nvSpPr>
            <p:spPr>
              <a:xfrm>
                <a:off x="611" y="2571"/>
                <a:ext cx="731" cy="134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4" name="Google Shape;1524;p69"/>
              <p:cNvSpPr/>
              <p:nvPr/>
            </p:nvSpPr>
            <p:spPr>
              <a:xfrm>
                <a:off x="626" y="2589"/>
                <a:ext cx="701" cy="97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525" name="Google Shape;1525;p69"/>
            <p:cNvSpPr/>
            <p:nvPr/>
          </p:nvSpPr>
          <p:spPr>
            <a:xfrm>
              <a:off x="5288" y="1354"/>
              <a:ext cx="263" cy="188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grpSp>
          <p:nvGrpSpPr>
            <p:cNvPr id="1526" name="Google Shape;1526;p69"/>
            <p:cNvGrpSpPr/>
            <p:nvPr/>
          </p:nvGrpSpPr>
          <p:grpSpPr>
            <a:xfrm>
              <a:off x="4739" y="1327"/>
              <a:ext cx="580" cy="139"/>
              <a:chOff x="614" y="2568"/>
              <a:chExt cx="723" cy="139"/>
            </a:xfrm>
          </p:grpSpPr>
          <p:sp>
            <p:nvSpPr>
              <p:cNvPr id="1527" name="Google Shape;1527;p69"/>
              <p:cNvSpPr/>
              <p:nvPr/>
            </p:nvSpPr>
            <p:spPr>
              <a:xfrm>
                <a:off x="614" y="2568"/>
                <a:ext cx="723" cy="139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8" name="Google Shape;1528;p69"/>
              <p:cNvSpPr/>
              <p:nvPr/>
            </p:nvSpPr>
            <p:spPr>
              <a:xfrm>
                <a:off x="629" y="2581"/>
                <a:ext cx="694" cy="106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529" name="Google Shape;1529;p69"/>
            <p:cNvSpPr/>
            <p:nvPr/>
          </p:nvSpPr>
          <p:spPr>
            <a:xfrm>
              <a:off x="5248" y="429"/>
              <a:ext cx="72" cy="2290"/>
            </a:xfrm>
            <a:prstGeom prst="rect">
              <a:avLst/>
            </a:prstGeom>
            <a:gradFill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0" name="Google Shape;1530;p69"/>
            <p:cNvSpPr/>
            <p:nvPr/>
          </p:nvSpPr>
          <p:spPr>
            <a:xfrm>
              <a:off x="5312" y="1007"/>
              <a:ext cx="237" cy="213"/>
            </a:xfrm>
            <a:custGeom>
              <a:rect b="b" l="l" r="r" t="t"/>
              <a:pathLst>
                <a:path extrusionOk="0" h="256" w="29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531" name="Google Shape;1531;p69"/>
            <p:cNvSpPr/>
            <p:nvPr/>
          </p:nvSpPr>
          <p:spPr>
            <a:xfrm>
              <a:off x="5315" y="680"/>
              <a:ext cx="244" cy="240"/>
            </a:xfrm>
            <a:custGeom>
              <a:rect b="b" l="l" r="r" t="t"/>
              <a:pathLst>
                <a:path extrusionOk="0" h="288" w="304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532" name="Google Shape;1532;p69"/>
            <p:cNvSpPr/>
            <p:nvPr/>
          </p:nvSpPr>
          <p:spPr>
            <a:xfrm>
              <a:off x="5517" y="2614"/>
              <a:ext cx="48" cy="92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3" name="Google Shape;1533;p69"/>
            <p:cNvSpPr/>
            <p:nvPr/>
          </p:nvSpPr>
          <p:spPr>
            <a:xfrm>
              <a:off x="5302" y="2614"/>
              <a:ext cx="245" cy="200"/>
            </a:xfrm>
            <a:custGeom>
              <a:rect b="b" l="l" r="r" t="t"/>
              <a:pathLst>
                <a:path extrusionOk="0" h="240" w="306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534" name="Google Shape;1534;p69"/>
            <p:cNvSpPr/>
            <p:nvPr/>
          </p:nvSpPr>
          <p:spPr>
            <a:xfrm>
              <a:off x="4140" y="2680"/>
              <a:ext cx="1197" cy="145"/>
            </a:xfrm>
            <a:prstGeom prst="roundRect">
              <a:avLst>
                <a:gd fmla="val 50000" name="adj"/>
              </a:avLst>
            </a:prstGeom>
            <a:solidFill>
              <a:srgbClr val="DDDDDD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5" name="Google Shape;1535;p69"/>
            <p:cNvSpPr/>
            <p:nvPr/>
          </p:nvSpPr>
          <p:spPr>
            <a:xfrm>
              <a:off x="4206" y="2713"/>
              <a:ext cx="1072" cy="79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6" name="Google Shape;1536;p69"/>
            <p:cNvSpPr/>
            <p:nvPr/>
          </p:nvSpPr>
          <p:spPr>
            <a:xfrm>
              <a:off x="4308" y="2383"/>
              <a:ext cx="156" cy="145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7" name="Google Shape;1537;p69"/>
            <p:cNvSpPr/>
            <p:nvPr/>
          </p:nvSpPr>
          <p:spPr>
            <a:xfrm>
              <a:off x="4487" y="2383"/>
              <a:ext cx="162" cy="14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Noto Sans Symbols"/>
                <a:buNone/>
              </a:pPr>
              <a:r>
                <a:t/>
              </a:r>
              <a:endParaRPr b="0" i="0" sz="1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8" name="Google Shape;1538;p69"/>
            <p:cNvSpPr/>
            <p:nvPr/>
          </p:nvSpPr>
          <p:spPr>
            <a:xfrm>
              <a:off x="4661" y="2383"/>
              <a:ext cx="162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9" name="Google Shape;1539;p69"/>
            <p:cNvSpPr/>
            <p:nvPr/>
          </p:nvSpPr>
          <p:spPr>
            <a:xfrm>
              <a:off x="5062" y="1835"/>
              <a:ext cx="84" cy="759"/>
            </a:xfrm>
            <a:prstGeom prst="rect">
              <a:avLst/>
            </a:prstGeom>
            <a:solidFill>
              <a:srgbClr val="29292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40" name="Google Shape;1540;p69"/>
          <p:cNvSpPr/>
          <p:nvPr/>
        </p:nvSpPr>
        <p:spPr>
          <a:xfrm>
            <a:off x="714942" y="4254568"/>
            <a:ext cx="6282489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 </a:t>
            </a:r>
            <a:r>
              <a:rPr b="1" i="0" lang="en-US" sz="2400" u="none" cap="none" strike="noStrike">
                <a:solidFill>
                  <a:srgbClr val="660066"/>
                </a:solidFill>
                <a:latin typeface="Arial"/>
                <a:ea typeface="Arial"/>
                <a:cs typeface="Arial"/>
                <a:sym typeface="Arial"/>
              </a:rPr>
              <a:t>0.4(0.01 seconds)</a:t>
            </a: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+</a:t>
            </a:r>
            <a:r>
              <a:rPr b="1" i="0" lang="en-US" sz="2400" u="none" cap="none" strike="noStrike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rPr>
              <a:t>0.6(0.01</a:t>
            </a: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+ </a:t>
            </a:r>
            <a:r>
              <a:rPr b="1" i="0" lang="en-US" sz="2400" u="none" cap="none" strike="noStrike">
                <a:solidFill>
                  <a:srgbClr val="1186C3"/>
                </a:solidFill>
                <a:latin typeface="Arial"/>
                <a:ea typeface="Arial"/>
                <a:cs typeface="Arial"/>
                <a:sym typeface="Arial"/>
              </a:rPr>
              <a:t>2 seconds</a:t>
            </a:r>
            <a:r>
              <a:rPr b="0" i="0" lang="en-US" sz="2400" u="none" cap="none" strike="noStrike">
                <a:solidFill>
                  <a:srgbClr val="1287C3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 </a:t>
            </a:r>
            <a:r>
              <a:rPr b="1" i="0" lang="en-US" sz="2400" u="none" cap="none" strike="noStrike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rPr>
              <a:t>1.2 secs</a:t>
            </a:r>
            <a:endParaRPr b="1" i="0" sz="2000" u="none" cap="none" strike="noStrike">
              <a:solidFill>
                <a:srgbClr val="FF66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4" name="Shape 1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5" name="Google Shape;1545;p70"/>
          <p:cNvSpPr txBox="1"/>
          <p:nvPr>
            <p:ph type="title"/>
          </p:nvPr>
        </p:nvSpPr>
        <p:spPr>
          <a:xfrm>
            <a:off x="1484310" y="399868"/>
            <a:ext cx="10018713" cy="5718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None/>
            </a:pPr>
            <a:r>
              <a:rPr b="1" lang="en-US"/>
              <a:t>Stale Cache</a:t>
            </a:r>
            <a:endParaRPr b="1"/>
          </a:p>
        </p:txBody>
      </p:sp>
      <p:sp>
        <p:nvSpPr>
          <p:cNvPr id="1546" name="Google Shape;1546;p70"/>
          <p:cNvSpPr txBox="1"/>
          <p:nvPr>
            <p:ph idx="1" type="body"/>
          </p:nvPr>
        </p:nvSpPr>
        <p:spPr>
          <a:xfrm>
            <a:off x="1608814" y="1108364"/>
            <a:ext cx="10018713" cy="537918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10000"/>
          </a:bodyPr>
          <a:lstStyle/>
          <a:p>
            <a:pPr indent="-394335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78378"/>
              <a:buChar char="•"/>
            </a:pPr>
            <a:r>
              <a:rPr lang="en-US" sz="3600"/>
              <a:t>One </a:t>
            </a:r>
            <a:r>
              <a:rPr lang="en-US" sz="3600">
                <a:solidFill>
                  <a:srgbClr val="0000FF"/>
                </a:solidFill>
              </a:rPr>
              <a:t>problem </a:t>
            </a:r>
            <a:r>
              <a:rPr lang="en-US" sz="3600"/>
              <a:t>of using Proxy server</a:t>
            </a:r>
            <a:endParaRPr/>
          </a:p>
          <a:p>
            <a:pPr indent="-394335" lvl="1" marL="9144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ct val="100772"/>
              <a:buChar char="•"/>
            </a:pPr>
            <a:r>
              <a:rPr lang="en-US" sz="2800"/>
              <a:t>The object housed in the Web server may have been modified since the copy was cached at the client. </a:t>
            </a:r>
            <a:endParaRPr/>
          </a:p>
          <a:p>
            <a:pPr indent="-394335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88175"/>
              <a:buChar char="•"/>
            </a:pPr>
            <a:r>
              <a:rPr lang="en-US" sz="3200"/>
              <a:t>HTTP has a mechanism that allows a cache to verify that its objects are up to date. </a:t>
            </a:r>
            <a:endParaRPr/>
          </a:p>
          <a:p>
            <a:pPr indent="-228601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88175"/>
              <a:buNone/>
            </a:pPr>
            <a:r>
              <a:t/>
            </a:r>
            <a:endParaRPr sz="3200"/>
          </a:p>
          <a:p>
            <a:pPr indent="-394335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88175"/>
              <a:buChar char="•"/>
            </a:pPr>
            <a:r>
              <a:rPr lang="en-US" sz="3200"/>
              <a:t>This mechanism is called the </a:t>
            </a:r>
            <a:r>
              <a:rPr b="1" lang="en-US" sz="3200">
                <a:solidFill>
                  <a:srgbClr val="FF6600"/>
                </a:solidFill>
              </a:rPr>
              <a:t>conditional GET</a:t>
            </a:r>
            <a:r>
              <a:rPr lang="en-US" sz="3200"/>
              <a:t>.</a:t>
            </a:r>
            <a:endParaRPr/>
          </a:p>
          <a:p>
            <a:pPr indent="-394335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88175"/>
              <a:buChar char="•"/>
            </a:pPr>
            <a:r>
              <a:rPr lang="en-US" sz="3200"/>
              <a:t>An HTTP request message is a so-called conditional GET message if</a:t>
            </a:r>
            <a:endParaRPr/>
          </a:p>
          <a:p>
            <a:pPr indent="-514349" lvl="1" marL="1034414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ct val="100772"/>
              <a:buFont typeface="Arial"/>
              <a:buAutoNum type="arabicParenR"/>
            </a:pPr>
            <a:r>
              <a:rPr lang="en-US" sz="2800"/>
              <a:t>The request message uses the GET method </a:t>
            </a:r>
            <a:endParaRPr/>
          </a:p>
          <a:p>
            <a:pPr indent="-514349" lvl="1" marL="1034414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ct val="100772"/>
              <a:buFont typeface="Arial"/>
              <a:buAutoNum type="arabicParenR"/>
            </a:pPr>
            <a:r>
              <a:rPr lang="en-US" sz="2800"/>
              <a:t>The request message includes an If-Modified-Since: header line.</a:t>
            </a:r>
            <a:endParaRPr/>
          </a:p>
          <a:p>
            <a:pPr indent="-348615" lvl="0" marL="577215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88175"/>
              <a:buFont typeface="Arial"/>
              <a:buNone/>
            </a:pPr>
            <a:r>
              <a:t/>
            </a:r>
            <a:endParaRPr sz="3200"/>
          </a:p>
          <a:p>
            <a:pPr indent="-22860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88175"/>
              <a:buNone/>
            </a:pPr>
            <a:r>
              <a:t/>
            </a:r>
            <a:endParaRPr sz="3200"/>
          </a:p>
        </p:txBody>
      </p: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4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4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4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4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4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4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4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4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4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6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46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1" name="Shape 1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2" name="Google Shape;1552;p71"/>
          <p:cNvSpPr txBox="1"/>
          <p:nvPr>
            <p:ph type="title"/>
          </p:nvPr>
        </p:nvSpPr>
        <p:spPr>
          <a:xfrm>
            <a:off x="1811338" y="193676"/>
            <a:ext cx="7962900" cy="739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orbel"/>
              <a:buNone/>
            </a:pPr>
            <a:r>
              <a:rPr lang="en-US" sz="3600"/>
              <a:t>Conditional GET </a:t>
            </a:r>
            <a:endParaRPr/>
          </a:p>
        </p:txBody>
      </p:sp>
      <p:sp>
        <p:nvSpPr>
          <p:cNvPr id="1553" name="Google Shape;1553;p71"/>
          <p:cNvSpPr txBox="1"/>
          <p:nvPr>
            <p:ph idx="1" type="body"/>
          </p:nvPr>
        </p:nvSpPr>
        <p:spPr>
          <a:xfrm>
            <a:off x="1793874" y="1234932"/>
            <a:ext cx="3743325" cy="51323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285750" lvl="0" marL="28575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487"/>
              <a:buChar char="•"/>
            </a:pPr>
            <a:r>
              <a:rPr b="1" i="1" lang="en-US" sz="2405">
                <a:solidFill>
                  <a:srgbClr val="002060"/>
                </a:solidFill>
              </a:rPr>
              <a:t>Goal:</a:t>
            </a:r>
            <a:r>
              <a:rPr lang="en-US" sz="2220"/>
              <a:t> Don’t send object if cache has up-to-date cached version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970"/>
              </a:spcBef>
              <a:spcAft>
                <a:spcPts val="0"/>
              </a:spcAft>
              <a:buSzPts val="2683"/>
              <a:buChar char="•"/>
            </a:pPr>
            <a:r>
              <a:rPr lang="en-US" sz="1850"/>
              <a:t>No object transmission delay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970"/>
              </a:spcBef>
              <a:spcAft>
                <a:spcPts val="0"/>
              </a:spcAft>
              <a:buSzPts val="2683"/>
              <a:buChar char="•"/>
            </a:pPr>
            <a:r>
              <a:rPr lang="en-US" sz="1850"/>
              <a:t>Lower link utilization</a:t>
            </a:r>
            <a:endParaRPr/>
          </a:p>
          <a:p>
            <a:pPr indent="-285750" lvl="0" marL="285750" rtl="0" algn="l">
              <a:lnSpc>
                <a:spcPct val="80000"/>
              </a:lnSpc>
              <a:spcBef>
                <a:spcPts val="1044"/>
              </a:spcBef>
              <a:spcAft>
                <a:spcPts val="0"/>
              </a:spcAft>
              <a:buSzPts val="3219"/>
              <a:buChar char="•"/>
            </a:pPr>
            <a:r>
              <a:rPr b="1" i="1" lang="en-US" sz="2220">
                <a:solidFill>
                  <a:srgbClr val="000090"/>
                </a:solidFill>
              </a:rPr>
              <a:t>Cache:</a:t>
            </a:r>
            <a:r>
              <a:rPr lang="en-US" sz="2220">
                <a:solidFill>
                  <a:srgbClr val="000090"/>
                </a:solidFill>
              </a:rPr>
              <a:t> </a:t>
            </a:r>
            <a:r>
              <a:rPr lang="en-US" sz="2220"/>
              <a:t>specify date of cached copy in HTTP request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970"/>
              </a:spcBef>
              <a:spcAft>
                <a:spcPts val="0"/>
              </a:spcAft>
              <a:buSzPts val="2683"/>
              <a:buFont typeface="Noto Sans Symbols"/>
              <a:buNone/>
            </a:pPr>
            <a:r>
              <a:rPr b="1" lang="en-US" sz="1850">
                <a:latin typeface="Courier New"/>
                <a:ea typeface="Courier New"/>
                <a:cs typeface="Courier New"/>
                <a:sym typeface="Courier New"/>
              </a:rPr>
              <a:t>If-modified-since: &lt;date&gt;</a:t>
            </a:r>
            <a:endParaRPr/>
          </a:p>
          <a:p>
            <a:pPr indent="-285750" lvl="0" marL="285750" rtl="0" algn="l">
              <a:lnSpc>
                <a:spcPct val="80000"/>
              </a:lnSpc>
              <a:spcBef>
                <a:spcPts val="1044"/>
              </a:spcBef>
              <a:spcAft>
                <a:spcPts val="0"/>
              </a:spcAft>
              <a:buSzPts val="3219"/>
              <a:buChar char="•"/>
            </a:pPr>
            <a:r>
              <a:rPr b="1" i="1" lang="en-US" sz="2220">
                <a:solidFill>
                  <a:srgbClr val="000090"/>
                </a:solidFill>
              </a:rPr>
              <a:t>Server:</a:t>
            </a:r>
            <a:r>
              <a:rPr lang="en-US" sz="2220">
                <a:solidFill>
                  <a:srgbClr val="000090"/>
                </a:solidFill>
              </a:rPr>
              <a:t> </a:t>
            </a:r>
            <a:r>
              <a:rPr lang="en-US" sz="2220"/>
              <a:t>response contains no object if cached copy is up-to-date: 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970"/>
              </a:spcBef>
              <a:spcAft>
                <a:spcPts val="0"/>
              </a:spcAft>
              <a:buSzPts val="2683"/>
              <a:buFont typeface="Noto Sans Symbols"/>
              <a:buNone/>
            </a:pPr>
            <a:r>
              <a:rPr b="1" lang="en-US" sz="1850">
                <a:latin typeface="Courier New"/>
                <a:ea typeface="Courier New"/>
                <a:cs typeface="Courier New"/>
                <a:sym typeface="Courier New"/>
              </a:rPr>
              <a:t>HTTP/1.0 304 Not Modified</a:t>
            </a:r>
            <a:endParaRPr sz="1480"/>
          </a:p>
        </p:txBody>
      </p:sp>
      <p:cxnSp>
        <p:nvCxnSpPr>
          <p:cNvPr id="1554" name="Google Shape;1554;p71"/>
          <p:cNvCxnSpPr/>
          <p:nvPr/>
        </p:nvCxnSpPr>
        <p:spPr>
          <a:xfrm>
            <a:off x="6045201" y="2114550"/>
            <a:ext cx="3305175" cy="3810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555" name="Google Shape;1555;p71"/>
          <p:cNvSpPr txBox="1"/>
          <p:nvPr/>
        </p:nvSpPr>
        <p:spPr>
          <a:xfrm>
            <a:off x="6351589" y="1998663"/>
            <a:ext cx="2681287" cy="620712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 request msg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r>
              <a:rPr b="1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If-modified-since: &lt;date&gt;</a:t>
            </a:r>
            <a:endParaRPr b="1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56" name="Google Shape;1556;p71"/>
          <p:cNvCxnSpPr/>
          <p:nvPr/>
        </p:nvCxnSpPr>
        <p:spPr>
          <a:xfrm flipH="1">
            <a:off x="6064251" y="2860675"/>
            <a:ext cx="3305175" cy="3810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grpSp>
        <p:nvGrpSpPr>
          <p:cNvPr id="1557" name="Google Shape;1557;p71"/>
          <p:cNvGrpSpPr/>
          <p:nvPr/>
        </p:nvGrpSpPr>
        <p:grpSpPr>
          <a:xfrm>
            <a:off x="6461125" y="2844800"/>
            <a:ext cx="2643188" cy="865188"/>
            <a:chOff x="2698" y="2036"/>
            <a:chExt cx="1665" cy="545"/>
          </a:xfrm>
        </p:grpSpPr>
        <p:sp>
          <p:nvSpPr>
            <p:cNvPr id="1558" name="Google Shape;1558;p71"/>
            <p:cNvSpPr/>
            <p:nvPr/>
          </p:nvSpPr>
          <p:spPr>
            <a:xfrm>
              <a:off x="2760" y="2071"/>
              <a:ext cx="1578" cy="465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204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9" name="Google Shape;1559;p71"/>
            <p:cNvSpPr txBox="1"/>
            <p:nvPr/>
          </p:nvSpPr>
          <p:spPr>
            <a:xfrm>
              <a:off x="2698" y="2036"/>
              <a:ext cx="1665" cy="545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Noto Sans Symbols"/>
                <a:buNone/>
              </a:pPr>
              <a:r>
                <a:rPr b="0" i="0" lang="en-US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HTTP response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Noto Sans Symbols"/>
                <a:buNone/>
              </a:pPr>
              <a:r>
                <a:rPr b="1" i="0" lang="en-US" sz="16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HTTP/1.0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Noto Sans Symbols"/>
                <a:buNone/>
              </a:pPr>
              <a:r>
                <a:rPr b="1" i="0" lang="en-US" sz="16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304 Not Modified</a:t>
              </a:r>
              <a:endPara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60" name="Google Shape;1560;p71"/>
          <p:cNvSpPr txBox="1"/>
          <p:nvPr/>
        </p:nvSpPr>
        <p:spPr>
          <a:xfrm>
            <a:off x="9429750" y="2149476"/>
            <a:ext cx="1047750" cy="14652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1800"/>
              <a:buFont typeface="Noto Sans Symbols"/>
              <a:buNone/>
            </a:pPr>
            <a:r>
              <a:rPr b="0" i="0" lang="en-US" sz="1800" u="none" cap="none" strike="noStrik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rPr>
              <a:t>object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1800"/>
              <a:buFont typeface="Noto Sans Symbols"/>
              <a:buNone/>
            </a:pPr>
            <a:r>
              <a:rPr b="0" i="0" lang="en-US" sz="1800" u="none" cap="none" strike="noStrik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rPr>
              <a:t>not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1800"/>
              <a:buFont typeface="Noto Sans Symbols"/>
              <a:buNone/>
            </a:pPr>
            <a:r>
              <a:rPr b="0" i="0" lang="en-US" sz="1800" u="none" cap="none" strike="noStrik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rPr>
              <a:t>modified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1800"/>
              <a:buFont typeface="Noto Sans Symbols"/>
              <a:buNone/>
            </a:pPr>
            <a:r>
              <a:rPr b="0" i="0" lang="en-US" sz="1800" u="none" cap="none" strike="noStrik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rPr>
              <a:t>before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1800"/>
              <a:buFont typeface="Noto Sans Symbols"/>
              <a:buNone/>
            </a:pPr>
            <a:r>
              <a:rPr b="0" i="0" lang="en-US" sz="1800" u="none" cap="none" strike="noStrik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rPr>
              <a:t>&lt;date&gt;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61" name="Google Shape;1561;p71"/>
          <p:cNvCxnSpPr/>
          <p:nvPr/>
        </p:nvCxnSpPr>
        <p:spPr>
          <a:xfrm>
            <a:off x="5802312" y="4079874"/>
            <a:ext cx="3971925" cy="28575"/>
          </a:xfrm>
          <a:prstGeom prst="straightConnector1">
            <a:avLst/>
          </a:prstGeom>
          <a:noFill/>
          <a:ln cap="flat" cmpd="sng" w="28575">
            <a:solidFill>
              <a:srgbClr val="000099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1562" name="Google Shape;1562;p71"/>
          <p:cNvCxnSpPr/>
          <p:nvPr/>
        </p:nvCxnSpPr>
        <p:spPr>
          <a:xfrm>
            <a:off x="6111876" y="4678363"/>
            <a:ext cx="3305175" cy="3810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563" name="Google Shape;1563;p71"/>
          <p:cNvSpPr txBox="1"/>
          <p:nvPr/>
        </p:nvSpPr>
        <p:spPr>
          <a:xfrm>
            <a:off x="6356350" y="4562476"/>
            <a:ext cx="2681288" cy="620713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 request msg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r>
              <a:rPr b="1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If-modified-since: &lt;date&gt;</a:t>
            </a:r>
            <a:endParaRPr b="1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64" name="Google Shape;1564;p71"/>
          <p:cNvCxnSpPr/>
          <p:nvPr/>
        </p:nvCxnSpPr>
        <p:spPr>
          <a:xfrm flipH="1">
            <a:off x="6130926" y="5457825"/>
            <a:ext cx="3305175" cy="3810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565" name="Google Shape;1565;p71"/>
          <p:cNvSpPr txBox="1"/>
          <p:nvPr/>
        </p:nvSpPr>
        <p:spPr>
          <a:xfrm>
            <a:off x="6375400" y="5402263"/>
            <a:ext cx="2643188" cy="925512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 response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r>
              <a:rPr b="1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HTTP/1.0 200 OK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&lt;data&gt;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6" name="Google Shape;1566;p71"/>
          <p:cNvSpPr txBox="1"/>
          <p:nvPr/>
        </p:nvSpPr>
        <p:spPr>
          <a:xfrm>
            <a:off x="9509125" y="4808539"/>
            <a:ext cx="1047750" cy="1190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1800"/>
              <a:buFont typeface="Noto Sans Symbols"/>
              <a:buNone/>
            </a:pPr>
            <a:r>
              <a:rPr b="0" i="0" lang="en-US" sz="1800" u="none" cap="none" strike="noStrik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rPr>
              <a:t>object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1800"/>
              <a:buFont typeface="Noto Sans Symbols"/>
              <a:buNone/>
            </a:pPr>
            <a:r>
              <a:rPr b="0" i="0" lang="en-US" sz="1800" u="none" cap="none" strike="noStrik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rPr>
              <a:t>modified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1800"/>
              <a:buFont typeface="Noto Sans Symbols"/>
              <a:buNone/>
            </a:pPr>
            <a:r>
              <a:rPr b="0" i="0" lang="en-US" sz="1800" u="none" cap="none" strike="noStrik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rPr>
              <a:t>after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1800"/>
              <a:buFont typeface="Noto Sans Symbols"/>
              <a:buNone/>
            </a:pPr>
            <a:r>
              <a:rPr b="0" i="0" lang="en-US" sz="1800" u="none" cap="none" strike="noStrik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rPr>
              <a:t>&lt;date&gt;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7" name="Google Shape;1567;p71"/>
          <p:cNvSpPr txBox="1"/>
          <p:nvPr/>
        </p:nvSpPr>
        <p:spPr>
          <a:xfrm>
            <a:off x="5141993" y="1062039"/>
            <a:ext cx="957184" cy="70784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2000"/>
              <a:buFont typeface="Noto Sans Symbols"/>
              <a:buNone/>
            </a:pPr>
            <a:r>
              <a:rPr b="0" i="0" lang="en-US" sz="20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proxy server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8" name="Google Shape;1568;p71"/>
          <p:cNvSpPr txBox="1"/>
          <p:nvPr/>
        </p:nvSpPr>
        <p:spPr>
          <a:xfrm>
            <a:off x="9007475" y="1057276"/>
            <a:ext cx="889000" cy="396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2000"/>
              <a:buFont typeface="Noto Sans Symbols"/>
              <a:buNone/>
            </a:pPr>
            <a:r>
              <a:rPr b="0" i="0" lang="en-US" sz="20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server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69" name="Google Shape;1569;p71"/>
          <p:cNvGrpSpPr/>
          <p:nvPr/>
        </p:nvGrpSpPr>
        <p:grpSpPr>
          <a:xfrm>
            <a:off x="8597901" y="977900"/>
            <a:ext cx="422275" cy="685800"/>
            <a:chOff x="4140" y="429"/>
            <a:chExt cx="1425" cy="2396"/>
          </a:xfrm>
        </p:grpSpPr>
        <p:sp>
          <p:nvSpPr>
            <p:cNvPr id="1570" name="Google Shape;1570;p71"/>
            <p:cNvSpPr/>
            <p:nvPr/>
          </p:nvSpPr>
          <p:spPr>
            <a:xfrm>
              <a:off x="5268" y="433"/>
              <a:ext cx="283" cy="2286"/>
            </a:xfrm>
            <a:custGeom>
              <a:rect b="b" l="l" r="r" t="t"/>
              <a:pathLst>
                <a:path extrusionOk="0" h="2742" w="354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571" name="Google Shape;1571;p71"/>
            <p:cNvSpPr/>
            <p:nvPr/>
          </p:nvSpPr>
          <p:spPr>
            <a:xfrm>
              <a:off x="4204" y="429"/>
              <a:ext cx="1050" cy="2285"/>
            </a:xfrm>
            <a:prstGeom prst="rect">
              <a:avLst/>
            </a:pr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2" name="Google Shape;1572;p71"/>
            <p:cNvSpPr/>
            <p:nvPr/>
          </p:nvSpPr>
          <p:spPr>
            <a:xfrm>
              <a:off x="5321" y="570"/>
              <a:ext cx="169" cy="2115"/>
            </a:xfrm>
            <a:custGeom>
              <a:rect b="b" l="l" r="r" t="t"/>
              <a:pathLst>
                <a:path extrusionOk="0" h="2537" w="211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573" name="Google Shape;1573;p71"/>
            <p:cNvSpPr/>
            <p:nvPr/>
          </p:nvSpPr>
          <p:spPr>
            <a:xfrm>
              <a:off x="5284" y="1640"/>
              <a:ext cx="263" cy="189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574" name="Google Shape;1574;p71"/>
            <p:cNvSpPr/>
            <p:nvPr/>
          </p:nvSpPr>
          <p:spPr>
            <a:xfrm>
              <a:off x="4210" y="695"/>
              <a:ext cx="600" cy="44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575" name="Google Shape;1575;p71"/>
            <p:cNvGrpSpPr/>
            <p:nvPr/>
          </p:nvGrpSpPr>
          <p:grpSpPr>
            <a:xfrm>
              <a:off x="4751" y="668"/>
              <a:ext cx="579" cy="144"/>
              <a:chOff x="616" y="2568"/>
              <a:chExt cx="722" cy="138"/>
            </a:xfrm>
          </p:grpSpPr>
          <p:sp>
            <p:nvSpPr>
              <p:cNvPr id="1576" name="Google Shape;1576;p71"/>
              <p:cNvSpPr/>
              <p:nvPr/>
            </p:nvSpPr>
            <p:spPr>
              <a:xfrm>
                <a:off x="616" y="2568"/>
                <a:ext cx="722" cy="138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7" name="Google Shape;1577;p71"/>
              <p:cNvSpPr/>
              <p:nvPr/>
            </p:nvSpPr>
            <p:spPr>
              <a:xfrm>
                <a:off x="630" y="2583"/>
                <a:ext cx="689" cy="106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578" name="Google Shape;1578;p71"/>
            <p:cNvSpPr/>
            <p:nvPr/>
          </p:nvSpPr>
          <p:spPr>
            <a:xfrm>
              <a:off x="4226" y="1017"/>
              <a:ext cx="595" cy="5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579" name="Google Shape;1579;p71"/>
            <p:cNvGrpSpPr/>
            <p:nvPr/>
          </p:nvGrpSpPr>
          <p:grpSpPr>
            <a:xfrm>
              <a:off x="4745" y="995"/>
              <a:ext cx="584" cy="133"/>
              <a:chOff x="612" y="2569"/>
              <a:chExt cx="729" cy="138"/>
            </a:xfrm>
          </p:grpSpPr>
          <p:sp>
            <p:nvSpPr>
              <p:cNvPr id="1580" name="Google Shape;1580;p71"/>
              <p:cNvSpPr/>
              <p:nvPr/>
            </p:nvSpPr>
            <p:spPr>
              <a:xfrm>
                <a:off x="612" y="2569"/>
                <a:ext cx="729" cy="138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1" name="Google Shape;1581;p71"/>
              <p:cNvSpPr/>
              <p:nvPr/>
            </p:nvSpPr>
            <p:spPr>
              <a:xfrm>
                <a:off x="625" y="2586"/>
                <a:ext cx="695" cy="104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582" name="Google Shape;1582;p71"/>
            <p:cNvSpPr/>
            <p:nvPr/>
          </p:nvSpPr>
          <p:spPr>
            <a:xfrm>
              <a:off x="4215" y="1355"/>
              <a:ext cx="600" cy="5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3" name="Google Shape;1583;p71"/>
            <p:cNvSpPr/>
            <p:nvPr/>
          </p:nvSpPr>
          <p:spPr>
            <a:xfrm>
              <a:off x="4226" y="1655"/>
              <a:ext cx="600" cy="5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584" name="Google Shape;1584;p71"/>
            <p:cNvGrpSpPr/>
            <p:nvPr/>
          </p:nvGrpSpPr>
          <p:grpSpPr>
            <a:xfrm>
              <a:off x="4735" y="1627"/>
              <a:ext cx="584" cy="150"/>
              <a:chOff x="614" y="2568"/>
              <a:chExt cx="727" cy="138"/>
            </a:xfrm>
          </p:grpSpPr>
          <p:sp>
            <p:nvSpPr>
              <p:cNvPr id="1585" name="Google Shape;1585;p71"/>
              <p:cNvSpPr/>
              <p:nvPr/>
            </p:nvSpPr>
            <p:spPr>
              <a:xfrm>
                <a:off x="614" y="2568"/>
                <a:ext cx="727" cy="138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6" name="Google Shape;1586;p71"/>
              <p:cNvSpPr/>
              <p:nvPr/>
            </p:nvSpPr>
            <p:spPr>
              <a:xfrm>
                <a:off x="627" y="2583"/>
                <a:ext cx="694" cy="107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587" name="Google Shape;1587;p71"/>
            <p:cNvSpPr/>
            <p:nvPr/>
          </p:nvSpPr>
          <p:spPr>
            <a:xfrm>
              <a:off x="5288" y="1354"/>
              <a:ext cx="263" cy="188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grpSp>
          <p:nvGrpSpPr>
            <p:cNvPr id="1588" name="Google Shape;1588;p71"/>
            <p:cNvGrpSpPr/>
            <p:nvPr/>
          </p:nvGrpSpPr>
          <p:grpSpPr>
            <a:xfrm>
              <a:off x="4740" y="1327"/>
              <a:ext cx="579" cy="139"/>
              <a:chOff x="615" y="2568"/>
              <a:chExt cx="721" cy="139"/>
            </a:xfrm>
          </p:grpSpPr>
          <p:sp>
            <p:nvSpPr>
              <p:cNvPr id="1589" name="Google Shape;1589;p71"/>
              <p:cNvSpPr/>
              <p:nvPr/>
            </p:nvSpPr>
            <p:spPr>
              <a:xfrm>
                <a:off x="615" y="2568"/>
                <a:ext cx="721" cy="139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0" name="Google Shape;1590;p71"/>
              <p:cNvSpPr/>
              <p:nvPr/>
            </p:nvSpPr>
            <p:spPr>
              <a:xfrm>
                <a:off x="629" y="2585"/>
                <a:ext cx="687" cy="105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591" name="Google Shape;1591;p71"/>
            <p:cNvSpPr/>
            <p:nvPr/>
          </p:nvSpPr>
          <p:spPr>
            <a:xfrm>
              <a:off x="5249" y="429"/>
              <a:ext cx="70" cy="2291"/>
            </a:xfrm>
            <a:prstGeom prst="rect">
              <a:avLst/>
            </a:prstGeom>
            <a:gradFill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2" name="Google Shape;1592;p71"/>
            <p:cNvSpPr/>
            <p:nvPr/>
          </p:nvSpPr>
          <p:spPr>
            <a:xfrm>
              <a:off x="5312" y="1007"/>
              <a:ext cx="237" cy="213"/>
            </a:xfrm>
            <a:custGeom>
              <a:rect b="b" l="l" r="r" t="t"/>
              <a:pathLst>
                <a:path extrusionOk="0" h="256" w="29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593" name="Google Shape;1593;p71"/>
            <p:cNvSpPr/>
            <p:nvPr/>
          </p:nvSpPr>
          <p:spPr>
            <a:xfrm>
              <a:off x="5315" y="680"/>
              <a:ext cx="244" cy="240"/>
            </a:xfrm>
            <a:custGeom>
              <a:rect b="b" l="l" r="r" t="t"/>
              <a:pathLst>
                <a:path extrusionOk="0" h="288" w="304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594" name="Google Shape;1594;p71"/>
            <p:cNvSpPr/>
            <p:nvPr/>
          </p:nvSpPr>
          <p:spPr>
            <a:xfrm>
              <a:off x="5517" y="2609"/>
              <a:ext cx="48" cy="100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5" name="Google Shape;1595;p71"/>
            <p:cNvSpPr/>
            <p:nvPr/>
          </p:nvSpPr>
          <p:spPr>
            <a:xfrm>
              <a:off x="5302" y="2614"/>
              <a:ext cx="245" cy="200"/>
            </a:xfrm>
            <a:custGeom>
              <a:rect b="b" l="l" r="r" t="t"/>
              <a:pathLst>
                <a:path extrusionOk="0" h="240" w="306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596" name="Google Shape;1596;p71"/>
            <p:cNvSpPr/>
            <p:nvPr/>
          </p:nvSpPr>
          <p:spPr>
            <a:xfrm>
              <a:off x="4140" y="2675"/>
              <a:ext cx="1200" cy="150"/>
            </a:xfrm>
            <a:prstGeom prst="roundRect">
              <a:avLst>
                <a:gd fmla="val 50000" name="adj"/>
              </a:avLst>
            </a:prstGeom>
            <a:solidFill>
              <a:srgbClr val="DDDDDD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7" name="Google Shape;1597;p71"/>
            <p:cNvSpPr/>
            <p:nvPr/>
          </p:nvSpPr>
          <p:spPr>
            <a:xfrm>
              <a:off x="4204" y="2709"/>
              <a:ext cx="1071" cy="83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8" name="Google Shape;1598;p71"/>
            <p:cNvSpPr/>
            <p:nvPr/>
          </p:nvSpPr>
          <p:spPr>
            <a:xfrm>
              <a:off x="4306" y="2381"/>
              <a:ext cx="161" cy="144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9" name="Google Shape;1599;p71"/>
            <p:cNvSpPr/>
            <p:nvPr/>
          </p:nvSpPr>
          <p:spPr>
            <a:xfrm>
              <a:off x="4488" y="2381"/>
              <a:ext cx="155" cy="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Noto Sans Symbols"/>
                <a:buNone/>
              </a:pPr>
              <a:r>
                <a:t/>
              </a:r>
              <a:endParaRPr b="0" i="0" sz="1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0" name="Google Shape;1600;p71"/>
            <p:cNvSpPr/>
            <p:nvPr/>
          </p:nvSpPr>
          <p:spPr>
            <a:xfrm>
              <a:off x="4660" y="2381"/>
              <a:ext cx="161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1" name="Google Shape;1601;p71"/>
            <p:cNvSpPr/>
            <p:nvPr/>
          </p:nvSpPr>
          <p:spPr>
            <a:xfrm>
              <a:off x="5061" y="1838"/>
              <a:ext cx="86" cy="760"/>
            </a:xfrm>
            <a:prstGeom prst="rect">
              <a:avLst/>
            </a:prstGeom>
            <a:solidFill>
              <a:srgbClr val="29292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02" name="Google Shape;1602;p71"/>
          <p:cNvGrpSpPr/>
          <p:nvPr/>
        </p:nvGrpSpPr>
        <p:grpSpPr>
          <a:xfrm>
            <a:off x="6249987" y="1043001"/>
            <a:ext cx="422275" cy="685800"/>
            <a:chOff x="4140" y="429"/>
            <a:chExt cx="1425" cy="2396"/>
          </a:xfrm>
        </p:grpSpPr>
        <p:sp>
          <p:nvSpPr>
            <p:cNvPr id="1603" name="Google Shape;1603;p71"/>
            <p:cNvSpPr/>
            <p:nvPr/>
          </p:nvSpPr>
          <p:spPr>
            <a:xfrm>
              <a:off x="5268" y="433"/>
              <a:ext cx="283" cy="2286"/>
            </a:xfrm>
            <a:custGeom>
              <a:rect b="b" l="l" r="r" t="t"/>
              <a:pathLst>
                <a:path extrusionOk="0" h="2742" w="354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604" name="Google Shape;1604;p71"/>
            <p:cNvSpPr/>
            <p:nvPr/>
          </p:nvSpPr>
          <p:spPr>
            <a:xfrm>
              <a:off x="4204" y="429"/>
              <a:ext cx="1050" cy="2285"/>
            </a:xfrm>
            <a:prstGeom prst="rect">
              <a:avLst/>
            </a:pr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5" name="Google Shape;1605;p71"/>
            <p:cNvSpPr/>
            <p:nvPr/>
          </p:nvSpPr>
          <p:spPr>
            <a:xfrm>
              <a:off x="5321" y="570"/>
              <a:ext cx="169" cy="2115"/>
            </a:xfrm>
            <a:custGeom>
              <a:rect b="b" l="l" r="r" t="t"/>
              <a:pathLst>
                <a:path extrusionOk="0" h="2537" w="211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606" name="Google Shape;1606;p71"/>
            <p:cNvSpPr/>
            <p:nvPr/>
          </p:nvSpPr>
          <p:spPr>
            <a:xfrm>
              <a:off x="5284" y="1640"/>
              <a:ext cx="263" cy="189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607" name="Google Shape;1607;p71"/>
            <p:cNvSpPr/>
            <p:nvPr/>
          </p:nvSpPr>
          <p:spPr>
            <a:xfrm>
              <a:off x="4210" y="695"/>
              <a:ext cx="600" cy="44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608" name="Google Shape;1608;p71"/>
            <p:cNvGrpSpPr/>
            <p:nvPr/>
          </p:nvGrpSpPr>
          <p:grpSpPr>
            <a:xfrm>
              <a:off x="4751" y="668"/>
              <a:ext cx="579" cy="144"/>
              <a:chOff x="616" y="2568"/>
              <a:chExt cx="722" cy="138"/>
            </a:xfrm>
          </p:grpSpPr>
          <p:sp>
            <p:nvSpPr>
              <p:cNvPr id="1609" name="Google Shape;1609;p71"/>
              <p:cNvSpPr/>
              <p:nvPr/>
            </p:nvSpPr>
            <p:spPr>
              <a:xfrm>
                <a:off x="616" y="2568"/>
                <a:ext cx="722" cy="138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0" name="Google Shape;1610;p71"/>
              <p:cNvSpPr/>
              <p:nvPr/>
            </p:nvSpPr>
            <p:spPr>
              <a:xfrm>
                <a:off x="630" y="2583"/>
                <a:ext cx="689" cy="106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611" name="Google Shape;1611;p71"/>
            <p:cNvSpPr/>
            <p:nvPr/>
          </p:nvSpPr>
          <p:spPr>
            <a:xfrm>
              <a:off x="4226" y="1017"/>
              <a:ext cx="595" cy="5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612" name="Google Shape;1612;p71"/>
            <p:cNvGrpSpPr/>
            <p:nvPr/>
          </p:nvGrpSpPr>
          <p:grpSpPr>
            <a:xfrm>
              <a:off x="4745" y="995"/>
              <a:ext cx="584" cy="133"/>
              <a:chOff x="612" y="2569"/>
              <a:chExt cx="729" cy="138"/>
            </a:xfrm>
          </p:grpSpPr>
          <p:sp>
            <p:nvSpPr>
              <p:cNvPr id="1613" name="Google Shape;1613;p71"/>
              <p:cNvSpPr/>
              <p:nvPr/>
            </p:nvSpPr>
            <p:spPr>
              <a:xfrm>
                <a:off x="612" y="2569"/>
                <a:ext cx="729" cy="138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4" name="Google Shape;1614;p71"/>
              <p:cNvSpPr/>
              <p:nvPr/>
            </p:nvSpPr>
            <p:spPr>
              <a:xfrm>
                <a:off x="625" y="2586"/>
                <a:ext cx="695" cy="104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615" name="Google Shape;1615;p71"/>
            <p:cNvSpPr/>
            <p:nvPr/>
          </p:nvSpPr>
          <p:spPr>
            <a:xfrm>
              <a:off x="4215" y="1355"/>
              <a:ext cx="600" cy="5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6" name="Google Shape;1616;p71"/>
            <p:cNvSpPr/>
            <p:nvPr/>
          </p:nvSpPr>
          <p:spPr>
            <a:xfrm>
              <a:off x="4226" y="1655"/>
              <a:ext cx="600" cy="5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617" name="Google Shape;1617;p71"/>
            <p:cNvGrpSpPr/>
            <p:nvPr/>
          </p:nvGrpSpPr>
          <p:grpSpPr>
            <a:xfrm>
              <a:off x="4735" y="1627"/>
              <a:ext cx="584" cy="150"/>
              <a:chOff x="614" y="2568"/>
              <a:chExt cx="727" cy="138"/>
            </a:xfrm>
          </p:grpSpPr>
          <p:sp>
            <p:nvSpPr>
              <p:cNvPr id="1618" name="Google Shape;1618;p71"/>
              <p:cNvSpPr/>
              <p:nvPr/>
            </p:nvSpPr>
            <p:spPr>
              <a:xfrm>
                <a:off x="614" y="2568"/>
                <a:ext cx="727" cy="138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9" name="Google Shape;1619;p71"/>
              <p:cNvSpPr/>
              <p:nvPr/>
            </p:nvSpPr>
            <p:spPr>
              <a:xfrm>
                <a:off x="627" y="2583"/>
                <a:ext cx="694" cy="107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620" name="Google Shape;1620;p71"/>
            <p:cNvSpPr/>
            <p:nvPr/>
          </p:nvSpPr>
          <p:spPr>
            <a:xfrm>
              <a:off x="5288" y="1354"/>
              <a:ext cx="263" cy="188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grpSp>
          <p:nvGrpSpPr>
            <p:cNvPr id="1621" name="Google Shape;1621;p71"/>
            <p:cNvGrpSpPr/>
            <p:nvPr/>
          </p:nvGrpSpPr>
          <p:grpSpPr>
            <a:xfrm>
              <a:off x="4740" y="1327"/>
              <a:ext cx="579" cy="139"/>
              <a:chOff x="615" y="2568"/>
              <a:chExt cx="721" cy="139"/>
            </a:xfrm>
          </p:grpSpPr>
          <p:sp>
            <p:nvSpPr>
              <p:cNvPr id="1622" name="Google Shape;1622;p71"/>
              <p:cNvSpPr/>
              <p:nvPr/>
            </p:nvSpPr>
            <p:spPr>
              <a:xfrm>
                <a:off x="615" y="2568"/>
                <a:ext cx="721" cy="139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3" name="Google Shape;1623;p71"/>
              <p:cNvSpPr/>
              <p:nvPr/>
            </p:nvSpPr>
            <p:spPr>
              <a:xfrm>
                <a:off x="629" y="2585"/>
                <a:ext cx="687" cy="105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624" name="Google Shape;1624;p71"/>
            <p:cNvSpPr/>
            <p:nvPr/>
          </p:nvSpPr>
          <p:spPr>
            <a:xfrm>
              <a:off x="5249" y="429"/>
              <a:ext cx="70" cy="2291"/>
            </a:xfrm>
            <a:prstGeom prst="rect">
              <a:avLst/>
            </a:prstGeom>
            <a:gradFill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5" name="Google Shape;1625;p71"/>
            <p:cNvSpPr/>
            <p:nvPr/>
          </p:nvSpPr>
          <p:spPr>
            <a:xfrm>
              <a:off x="5312" y="1007"/>
              <a:ext cx="237" cy="213"/>
            </a:xfrm>
            <a:custGeom>
              <a:rect b="b" l="l" r="r" t="t"/>
              <a:pathLst>
                <a:path extrusionOk="0" h="256" w="29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626" name="Google Shape;1626;p71"/>
            <p:cNvSpPr/>
            <p:nvPr/>
          </p:nvSpPr>
          <p:spPr>
            <a:xfrm>
              <a:off x="5315" y="680"/>
              <a:ext cx="244" cy="240"/>
            </a:xfrm>
            <a:custGeom>
              <a:rect b="b" l="l" r="r" t="t"/>
              <a:pathLst>
                <a:path extrusionOk="0" h="288" w="304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627" name="Google Shape;1627;p71"/>
            <p:cNvSpPr/>
            <p:nvPr/>
          </p:nvSpPr>
          <p:spPr>
            <a:xfrm>
              <a:off x="5517" y="2609"/>
              <a:ext cx="48" cy="100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8" name="Google Shape;1628;p71"/>
            <p:cNvSpPr/>
            <p:nvPr/>
          </p:nvSpPr>
          <p:spPr>
            <a:xfrm>
              <a:off x="5302" y="2614"/>
              <a:ext cx="245" cy="200"/>
            </a:xfrm>
            <a:custGeom>
              <a:rect b="b" l="l" r="r" t="t"/>
              <a:pathLst>
                <a:path extrusionOk="0" h="240" w="306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629" name="Google Shape;1629;p71"/>
            <p:cNvSpPr/>
            <p:nvPr/>
          </p:nvSpPr>
          <p:spPr>
            <a:xfrm>
              <a:off x="4140" y="2675"/>
              <a:ext cx="1200" cy="150"/>
            </a:xfrm>
            <a:prstGeom prst="roundRect">
              <a:avLst>
                <a:gd fmla="val 50000" name="adj"/>
              </a:avLst>
            </a:prstGeom>
            <a:solidFill>
              <a:srgbClr val="DDDDDD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0" name="Google Shape;1630;p71"/>
            <p:cNvSpPr/>
            <p:nvPr/>
          </p:nvSpPr>
          <p:spPr>
            <a:xfrm>
              <a:off x="4204" y="2709"/>
              <a:ext cx="1071" cy="83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1" name="Google Shape;1631;p71"/>
            <p:cNvSpPr/>
            <p:nvPr/>
          </p:nvSpPr>
          <p:spPr>
            <a:xfrm>
              <a:off x="4306" y="2381"/>
              <a:ext cx="161" cy="144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2" name="Google Shape;1632;p71"/>
            <p:cNvSpPr/>
            <p:nvPr/>
          </p:nvSpPr>
          <p:spPr>
            <a:xfrm>
              <a:off x="4488" y="2381"/>
              <a:ext cx="155" cy="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Noto Sans Symbols"/>
                <a:buNone/>
              </a:pPr>
              <a:r>
                <a:t/>
              </a:r>
              <a:endParaRPr b="0" i="0" sz="1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3" name="Google Shape;1633;p71"/>
            <p:cNvSpPr/>
            <p:nvPr/>
          </p:nvSpPr>
          <p:spPr>
            <a:xfrm>
              <a:off x="4660" y="2381"/>
              <a:ext cx="161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4" name="Google Shape;1634;p71"/>
            <p:cNvSpPr/>
            <p:nvPr/>
          </p:nvSpPr>
          <p:spPr>
            <a:xfrm>
              <a:off x="5061" y="1838"/>
              <a:ext cx="86" cy="760"/>
            </a:xfrm>
            <a:prstGeom prst="rect">
              <a:avLst/>
            </a:prstGeom>
            <a:solidFill>
              <a:srgbClr val="29292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8" name="Shape 1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" name="Google Shape;1639;p72"/>
          <p:cNvSpPr txBox="1"/>
          <p:nvPr>
            <p:ph type="ctrTitle"/>
          </p:nvPr>
        </p:nvSpPr>
        <p:spPr>
          <a:xfrm>
            <a:off x="1449977" y="1380068"/>
            <a:ext cx="10053000" cy="2616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orbel"/>
              <a:buNone/>
            </a:pPr>
            <a:r>
              <a:rPr lang="en-US"/>
              <a:t>Different versions of HTTP</a:t>
            </a:r>
            <a:endParaRPr/>
          </a:p>
        </p:txBody>
      </p:sp>
      <p:sp>
        <p:nvSpPr>
          <p:cNvPr id="1640" name="Google Shape;1640;p72"/>
          <p:cNvSpPr txBox="1"/>
          <p:nvPr/>
        </p:nvSpPr>
        <p:spPr>
          <a:xfrm>
            <a:off x="8502975" y="4166075"/>
            <a:ext cx="3000000" cy="14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33"/>
              <a:buFont typeface="Arial"/>
              <a:buNone/>
            </a:pPr>
            <a:r>
              <a:rPr b="1" i="0" lang="en-US" sz="4033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Part 6</a:t>
            </a:r>
            <a:br>
              <a:rPr b="1" i="0" lang="en-US" sz="4033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</a:br>
            <a:r>
              <a:rPr b="1" i="0" lang="en-US" sz="4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 </a:t>
            </a:r>
            <a:endParaRPr b="0" i="0" sz="40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  <p:transition spd="slow">
    <p:push/>
  </p:transition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5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p73"/>
          <p:cNvSpPr txBox="1"/>
          <p:nvPr>
            <p:ph type="title"/>
          </p:nvPr>
        </p:nvSpPr>
        <p:spPr>
          <a:xfrm>
            <a:off x="651417" y="223762"/>
            <a:ext cx="10515600" cy="89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4400"/>
              <a:t>HTTP/2</a:t>
            </a:r>
            <a:endParaRPr sz="4400"/>
          </a:p>
        </p:txBody>
      </p:sp>
      <p:sp>
        <p:nvSpPr>
          <p:cNvPr id="1647" name="Google Shape;1647;p73"/>
          <p:cNvSpPr txBox="1"/>
          <p:nvPr/>
        </p:nvSpPr>
        <p:spPr>
          <a:xfrm>
            <a:off x="572119" y="1236917"/>
            <a:ext cx="11117100" cy="50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130175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3600"/>
              <a:buFont typeface="Noto Sans Symbols"/>
              <a:buNone/>
            </a:pPr>
            <a:r>
              <a:rPr b="0" i="1" lang="en-US" sz="3600" u="none" cap="none" strike="noStrike">
                <a:solidFill>
                  <a:srgbClr val="000090"/>
                </a:solidFill>
                <a:latin typeface="Calibri"/>
                <a:ea typeface="Calibri"/>
                <a:cs typeface="Calibri"/>
                <a:sym typeface="Calibri"/>
              </a:rPr>
              <a:t>Key goal: </a:t>
            </a:r>
            <a:r>
              <a:rPr b="0" i="0" lang="en-US" sz="3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decreased delay in multi-object HTTP requests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79375" lvl="1" marL="69532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8" name="Google Shape;1648;p73"/>
          <p:cNvSpPr txBox="1"/>
          <p:nvPr/>
        </p:nvSpPr>
        <p:spPr>
          <a:xfrm>
            <a:off x="914400" y="2142059"/>
            <a:ext cx="10654200" cy="39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952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3200"/>
              <a:buFont typeface="Noto Sans Symbols"/>
              <a:buNone/>
            </a:pPr>
            <a:r>
              <a:rPr b="0" i="1" lang="en-US" sz="3200" u="sng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HTTP1.1:</a:t>
            </a:r>
            <a:r>
              <a:rPr b="0" i="0" lang="en-US" sz="3200" u="sng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introduced </a:t>
            </a:r>
            <a:r>
              <a:rPr b="0" i="0" lang="en-US" sz="3200" u="none" cap="none" strike="noStrike">
                <a:solidFill>
                  <a:srgbClr val="0000A3"/>
                </a:solidFill>
                <a:latin typeface="Calibri"/>
                <a:ea typeface="Calibri"/>
                <a:cs typeface="Calibri"/>
                <a:sym typeface="Calibri"/>
              </a:rPr>
              <a:t>multiple, pipelined GETs</a:t>
            </a:r>
            <a:r>
              <a:rPr b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over single TCP connection</a:t>
            </a:r>
            <a:endParaRPr b="1" i="0" sz="3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2250" lvl="0" marL="35242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server responds </a:t>
            </a:r>
            <a:r>
              <a:rPr b="0" i="1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in-order</a:t>
            </a: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(FCFS: first-come-first-served scheduling) to GET requests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2250" lvl="0" marL="35242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with FCFS, small object may have to wait for transmission  (</a:t>
            </a:r>
            <a:r>
              <a:rPr b="0" i="0" lang="en-US" sz="28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head-of-line (HOL) blocking</a:t>
            </a: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) behind large object(s)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79375" lvl="1" marL="69532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9" name="Google Shape;1649;p73"/>
          <p:cNvSpPr txBox="1"/>
          <p:nvPr>
            <p:ph idx="12" type="sldNum"/>
          </p:nvPr>
        </p:nvSpPr>
        <p:spPr>
          <a:xfrm>
            <a:off x="9219616" y="6443089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push/>
  </p:transition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4" name="Shape 1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5" name="Google Shape;1655;p74"/>
          <p:cNvSpPr txBox="1"/>
          <p:nvPr>
            <p:ph type="title"/>
          </p:nvPr>
        </p:nvSpPr>
        <p:spPr>
          <a:xfrm>
            <a:off x="798691" y="379879"/>
            <a:ext cx="10515600" cy="89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4400"/>
              <a:t>HTTP/2: mitigating HOL blocking</a:t>
            </a:r>
            <a:endParaRPr sz="4400"/>
          </a:p>
        </p:txBody>
      </p:sp>
      <p:sp>
        <p:nvSpPr>
          <p:cNvPr id="1656" name="Google Shape;1656;p74"/>
          <p:cNvSpPr txBox="1"/>
          <p:nvPr/>
        </p:nvSpPr>
        <p:spPr>
          <a:xfrm>
            <a:off x="798691" y="1274501"/>
            <a:ext cx="11117100" cy="50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13017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2800"/>
              <a:buFont typeface="Noto Sans Symbols"/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HTTP 1.1: client requests 1 large object (e.g., video file) and 3 smaller objects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79375" lvl="1" marL="69532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7" name="Google Shape;1657;p74"/>
          <p:cNvSpPr txBox="1"/>
          <p:nvPr/>
        </p:nvSpPr>
        <p:spPr>
          <a:xfrm>
            <a:off x="2900584" y="2902508"/>
            <a:ext cx="777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client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8" name="Google Shape;1658;p74"/>
          <p:cNvSpPr txBox="1"/>
          <p:nvPr/>
        </p:nvSpPr>
        <p:spPr>
          <a:xfrm>
            <a:off x="7029972" y="1892257"/>
            <a:ext cx="837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server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59" name="Google Shape;1659;p74"/>
          <p:cNvGrpSpPr/>
          <p:nvPr/>
        </p:nvGrpSpPr>
        <p:grpSpPr>
          <a:xfrm>
            <a:off x="7234967" y="2262203"/>
            <a:ext cx="420485" cy="728734"/>
            <a:chOff x="4140" y="429"/>
            <a:chExt cx="1419" cy="2546"/>
          </a:xfrm>
        </p:grpSpPr>
        <p:sp>
          <p:nvSpPr>
            <p:cNvPr id="1660" name="Google Shape;1660;p74"/>
            <p:cNvSpPr/>
            <p:nvPr/>
          </p:nvSpPr>
          <p:spPr>
            <a:xfrm>
              <a:off x="5268" y="433"/>
              <a:ext cx="283" cy="2283"/>
            </a:xfrm>
            <a:custGeom>
              <a:rect b="b" l="l" r="r" t="t"/>
              <a:pathLst>
                <a:path extrusionOk="0" h="2742" w="354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1" name="Google Shape;1661;p74"/>
            <p:cNvSpPr/>
            <p:nvPr/>
          </p:nvSpPr>
          <p:spPr>
            <a:xfrm>
              <a:off x="4204" y="429"/>
              <a:ext cx="1200" cy="2400"/>
            </a:xfrm>
            <a:prstGeom prst="rect">
              <a:avLst/>
            </a:pr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2" name="Google Shape;1662;p74"/>
            <p:cNvSpPr/>
            <p:nvPr/>
          </p:nvSpPr>
          <p:spPr>
            <a:xfrm>
              <a:off x="5321" y="570"/>
              <a:ext cx="169" cy="2112"/>
            </a:xfrm>
            <a:custGeom>
              <a:rect b="b" l="l" r="r" t="t"/>
              <a:pathLst>
                <a:path extrusionOk="0" h="2537" w="211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3" name="Google Shape;1663;p74"/>
            <p:cNvSpPr/>
            <p:nvPr/>
          </p:nvSpPr>
          <p:spPr>
            <a:xfrm>
              <a:off x="5284" y="1640"/>
              <a:ext cx="263" cy="189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4" name="Google Shape;1664;p74"/>
            <p:cNvSpPr/>
            <p:nvPr/>
          </p:nvSpPr>
          <p:spPr>
            <a:xfrm>
              <a:off x="4210" y="695"/>
              <a:ext cx="600" cy="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665" name="Google Shape;1665;p74"/>
            <p:cNvGrpSpPr/>
            <p:nvPr/>
          </p:nvGrpSpPr>
          <p:grpSpPr>
            <a:xfrm>
              <a:off x="4751" y="668"/>
              <a:ext cx="492" cy="16"/>
              <a:chOff x="616" y="2568"/>
              <a:chExt cx="614" cy="15"/>
            </a:xfrm>
          </p:grpSpPr>
          <p:sp>
            <p:nvSpPr>
              <p:cNvPr id="1666" name="Google Shape;1666;p74"/>
              <p:cNvSpPr/>
              <p:nvPr/>
            </p:nvSpPr>
            <p:spPr>
              <a:xfrm>
                <a:off x="616" y="2568"/>
                <a:ext cx="600" cy="0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67" name="Google Shape;1667;p74"/>
              <p:cNvSpPr/>
              <p:nvPr/>
            </p:nvSpPr>
            <p:spPr>
              <a:xfrm>
                <a:off x="630" y="2583"/>
                <a:ext cx="600" cy="0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668" name="Google Shape;1668;p74"/>
            <p:cNvSpPr/>
            <p:nvPr/>
          </p:nvSpPr>
          <p:spPr>
            <a:xfrm>
              <a:off x="4226" y="1017"/>
              <a:ext cx="600" cy="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669" name="Google Shape;1669;p74"/>
            <p:cNvGrpSpPr/>
            <p:nvPr/>
          </p:nvGrpSpPr>
          <p:grpSpPr>
            <a:xfrm>
              <a:off x="4745" y="995"/>
              <a:ext cx="491" cy="16"/>
              <a:chOff x="612" y="2569"/>
              <a:chExt cx="613" cy="17"/>
            </a:xfrm>
          </p:grpSpPr>
          <p:sp>
            <p:nvSpPr>
              <p:cNvPr id="1670" name="Google Shape;1670;p74"/>
              <p:cNvSpPr/>
              <p:nvPr/>
            </p:nvSpPr>
            <p:spPr>
              <a:xfrm>
                <a:off x="612" y="2569"/>
                <a:ext cx="600" cy="0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71" name="Google Shape;1671;p74"/>
              <p:cNvSpPr/>
              <p:nvPr/>
            </p:nvSpPr>
            <p:spPr>
              <a:xfrm>
                <a:off x="625" y="2586"/>
                <a:ext cx="600" cy="0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672" name="Google Shape;1672;p74"/>
            <p:cNvSpPr/>
            <p:nvPr/>
          </p:nvSpPr>
          <p:spPr>
            <a:xfrm>
              <a:off x="4215" y="1355"/>
              <a:ext cx="600" cy="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3" name="Google Shape;1673;p74"/>
            <p:cNvSpPr/>
            <p:nvPr/>
          </p:nvSpPr>
          <p:spPr>
            <a:xfrm>
              <a:off x="4226" y="1655"/>
              <a:ext cx="600" cy="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674" name="Google Shape;1674;p74"/>
            <p:cNvGrpSpPr/>
            <p:nvPr/>
          </p:nvGrpSpPr>
          <p:grpSpPr>
            <a:xfrm>
              <a:off x="4735" y="1627"/>
              <a:ext cx="492" cy="16"/>
              <a:chOff x="614" y="2568"/>
              <a:chExt cx="613" cy="15"/>
            </a:xfrm>
          </p:grpSpPr>
          <p:sp>
            <p:nvSpPr>
              <p:cNvPr id="1675" name="Google Shape;1675;p74"/>
              <p:cNvSpPr/>
              <p:nvPr/>
            </p:nvSpPr>
            <p:spPr>
              <a:xfrm>
                <a:off x="614" y="2568"/>
                <a:ext cx="600" cy="0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76" name="Google Shape;1676;p74"/>
              <p:cNvSpPr/>
              <p:nvPr/>
            </p:nvSpPr>
            <p:spPr>
              <a:xfrm>
                <a:off x="627" y="2583"/>
                <a:ext cx="600" cy="0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677" name="Google Shape;1677;p74"/>
            <p:cNvSpPr/>
            <p:nvPr/>
          </p:nvSpPr>
          <p:spPr>
            <a:xfrm>
              <a:off x="5288" y="1354"/>
              <a:ext cx="263" cy="188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678" name="Google Shape;1678;p74"/>
            <p:cNvGrpSpPr/>
            <p:nvPr/>
          </p:nvGrpSpPr>
          <p:grpSpPr>
            <a:xfrm>
              <a:off x="4740" y="1327"/>
              <a:ext cx="493" cy="17"/>
              <a:chOff x="615" y="2568"/>
              <a:chExt cx="614" cy="17"/>
            </a:xfrm>
          </p:grpSpPr>
          <p:sp>
            <p:nvSpPr>
              <p:cNvPr id="1679" name="Google Shape;1679;p74"/>
              <p:cNvSpPr/>
              <p:nvPr/>
            </p:nvSpPr>
            <p:spPr>
              <a:xfrm>
                <a:off x="615" y="2568"/>
                <a:ext cx="600" cy="0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0" name="Google Shape;1680;p74"/>
              <p:cNvSpPr/>
              <p:nvPr/>
            </p:nvSpPr>
            <p:spPr>
              <a:xfrm>
                <a:off x="629" y="2585"/>
                <a:ext cx="600" cy="0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681" name="Google Shape;1681;p74"/>
            <p:cNvSpPr/>
            <p:nvPr/>
          </p:nvSpPr>
          <p:spPr>
            <a:xfrm>
              <a:off x="5249" y="429"/>
              <a:ext cx="0" cy="2400"/>
            </a:xfrm>
            <a:prstGeom prst="rect">
              <a:avLst/>
            </a:prstGeom>
            <a:gradFill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2" name="Google Shape;1682;p74"/>
            <p:cNvSpPr/>
            <p:nvPr/>
          </p:nvSpPr>
          <p:spPr>
            <a:xfrm>
              <a:off x="5312" y="1007"/>
              <a:ext cx="237" cy="213"/>
            </a:xfrm>
            <a:custGeom>
              <a:rect b="b" l="l" r="r" t="t"/>
              <a:pathLst>
                <a:path extrusionOk="0" h="256" w="29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3" name="Google Shape;1683;p74"/>
            <p:cNvSpPr/>
            <p:nvPr/>
          </p:nvSpPr>
          <p:spPr>
            <a:xfrm>
              <a:off x="5315" y="680"/>
              <a:ext cx="244" cy="240"/>
            </a:xfrm>
            <a:custGeom>
              <a:rect b="b" l="l" r="r" t="t"/>
              <a:pathLst>
                <a:path extrusionOk="0" h="288" w="304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4" name="Google Shape;1684;p74"/>
            <p:cNvSpPr/>
            <p:nvPr/>
          </p:nvSpPr>
          <p:spPr>
            <a:xfrm>
              <a:off x="5517" y="2609"/>
              <a:ext cx="0" cy="0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5" name="Google Shape;1685;p74"/>
            <p:cNvSpPr/>
            <p:nvPr/>
          </p:nvSpPr>
          <p:spPr>
            <a:xfrm>
              <a:off x="5302" y="2614"/>
              <a:ext cx="245" cy="200"/>
            </a:xfrm>
            <a:custGeom>
              <a:rect b="b" l="l" r="r" t="t"/>
              <a:pathLst>
                <a:path extrusionOk="0" h="240" w="306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6" name="Google Shape;1686;p74"/>
            <p:cNvSpPr/>
            <p:nvPr/>
          </p:nvSpPr>
          <p:spPr>
            <a:xfrm>
              <a:off x="4140" y="2675"/>
              <a:ext cx="1200" cy="300"/>
            </a:xfrm>
            <a:prstGeom prst="roundRect">
              <a:avLst>
                <a:gd fmla="val 50000" name="adj"/>
              </a:avLst>
            </a:prstGeom>
            <a:solidFill>
              <a:srgbClr val="DDDDDD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7" name="Google Shape;1687;p74"/>
            <p:cNvSpPr/>
            <p:nvPr/>
          </p:nvSpPr>
          <p:spPr>
            <a:xfrm>
              <a:off x="4204" y="2709"/>
              <a:ext cx="1200" cy="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8" name="Google Shape;1688;p74"/>
            <p:cNvSpPr/>
            <p:nvPr/>
          </p:nvSpPr>
          <p:spPr>
            <a:xfrm>
              <a:off x="4306" y="2381"/>
              <a:ext cx="300" cy="0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9" name="Google Shape;1689;p74"/>
            <p:cNvSpPr/>
            <p:nvPr/>
          </p:nvSpPr>
          <p:spPr>
            <a:xfrm>
              <a:off x="4488" y="2381"/>
              <a:ext cx="300" cy="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0" name="Google Shape;1690;p74"/>
            <p:cNvSpPr/>
            <p:nvPr/>
          </p:nvSpPr>
          <p:spPr>
            <a:xfrm>
              <a:off x="4660" y="2381"/>
              <a:ext cx="300" cy="0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1" name="Google Shape;1691;p74"/>
            <p:cNvSpPr/>
            <p:nvPr/>
          </p:nvSpPr>
          <p:spPr>
            <a:xfrm>
              <a:off x="5061" y="1838"/>
              <a:ext cx="0" cy="900"/>
            </a:xfrm>
            <a:prstGeom prst="rect">
              <a:avLst/>
            </a:prstGeom>
            <a:solidFill>
              <a:srgbClr val="29292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92" name="Google Shape;1692;p74"/>
          <p:cNvGrpSpPr/>
          <p:nvPr/>
        </p:nvGrpSpPr>
        <p:grpSpPr>
          <a:xfrm>
            <a:off x="2885332" y="2291964"/>
            <a:ext cx="742950" cy="742979"/>
            <a:chOff x="-44" y="1473"/>
            <a:chExt cx="981" cy="1105"/>
          </a:xfrm>
        </p:grpSpPr>
        <p:pic>
          <p:nvPicPr>
            <p:cNvPr descr="desktop_computer_stylized_medium" id="1693" name="Google Shape;1693;p7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94" name="Google Shape;1694;p74"/>
            <p:cNvSpPr/>
            <p:nvPr/>
          </p:nvSpPr>
          <p:spPr>
            <a:xfrm flipH="1">
              <a:off x="374" y="1579"/>
              <a:ext cx="477" cy="506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1695" name="Google Shape;1695;p74"/>
          <p:cNvCxnSpPr/>
          <p:nvPr/>
        </p:nvCxnSpPr>
        <p:spPr>
          <a:xfrm>
            <a:off x="3526536" y="2791484"/>
            <a:ext cx="3909900" cy="260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696" name="Google Shape;1696;p74"/>
          <p:cNvSpPr txBox="1"/>
          <p:nvPr/>
        </p:nvSpPr>
        <p:spPr>
          <a:xfrm>
            <a:off x="6093263" y="2667596"/>
            <a:ext cx="892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GET O</a:t>
            </a:r>
            <a:r>
              <a:rPr b="0" baseline="-2500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7" name="Google Shape;1697;p74"/>
          <p:cNvSpPr txBox="1"/>
          <p:nvPr/>
        </p:nvSpPr>
        <p:spPr>
          <a:xfrm>
            <a:off x="5291796" y="2596769"/>
            <a:ext cx="892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GET O</a:t>
            </a:r>
            <a:r>
              <a:rPr b="0" baseline="-2500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8" name="Google Shape;1698;p74"/>
          <p:cNvSpPr txBox="1"/>
          <p:nvPr/>
        </p:nvSpPr>
        <p:spPr>
          <a:xfrm>
            <a:off x="4513773" y="2538104"/>
            <a:ext cx="892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GET O</a:t>
            </a:r>
            <a:r>
              <a:rPr b="0" baseline="-2500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9" name="Google Shape;1699;p74"/>
          <p:cNvSpPr txBox="1"/>
          <p:nvPr/>
        </p:nvSpPr>
        <p:spPr>
          <a:xfrm>
            <a:off x="3721264" y="2473869"/>
            <a:ext cx="892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GET O</a:t>
            </a:r>
            <a:r>
              <a:rPr b="0" baseline="-2500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0" name="Google Shape;1700;p74"/>
          <p:cNvSpPr/>
          <p:nvPr/>
        </p:nvSpPr>
        <p:spPr>
          <a:xfrm>
            <a:off x="8620343" y="3108868"/>
            <a:ext cx="892200" cy="1971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1" name="Google Shape;1701;p74"/>
          <p:cNvSpPr/>
          <p:nvPr/>
        </p:nvSpPr>
        <p:spPr>
          <a:xfrm>
            <a:off x="8624001" y="5094824"/>
            <a:ext cx="892200" cy="110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702" name="Google Shape;1702;p74"/>
          <p:cNvGrpSpPr/>
          <p:nvPr/>
        </p:nvGrpSpPr>
        <p:grpSpPr>
          <a:xfrm>
            <a:off x="3400839" y="3064264"/>
            <a:ext cx="4053000" cy="2231566"/>
            <a:chOff x="3400839" y="3064264"/>
            <a:chExt cx="4053000" cy="2231566"/>
          </a:xfrm>
        </p:grpSpPr>
        <p:cxnSp>
          <p:nvCxnSpPr>
            <p:cNvPr id="1703" name="Google Shape;1703;p74"/>
            <p:cNvCxnSpPr/>
            <p:nvPr/>
          </p:nvCxnSpPr>
          <p:spPr>
            <a:xfrm flipH="1">
              <a:off x="3400839" y="5022530"/>
              <a:ext cx="4053000" cy="2733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1704" name="Google Shape;1704;p74"/>
            <p:cNvSpPr/>
            <p:nvPr/>
          </p:nvSpPr>
          <p:spPr>
            <a:xfrm>
              <a:off x="3517643" y="3064264"/>
              <a:ext cx="3868169" cy="2226179"/>
            </a:xfrm>
            <a:custGeom>
              <a:rect b="b" l="l" r="r" t="t"/>
              <a:pathLst>
                <a:path extrusionOk="0" h="2226179" w="3868169">
                  <a:moveTo>
                    <a:pt x="3867383" y="0"/>
                  </a:moveTo>
                  <a:lnTo>
                    <a:pt x="411" y="273465"/>
                  </a:lnTo>
                  <a:cubicBezTo>
                    <a:pt x="1835" y="927218"/>
                    <a:pt x="-1013" y="1572426"/>
                    <a:pt x="411" y="2226179"/>
                  </a:cubicBezTo>
                  <a:lnTo>
                    <a:pt x="3863110" y="1969806"/>
                  </a:lnTo>
                  <a:cubicBezTo>
                    <a:pt x="3864534" y="1311780"/>
                    <a:pt x="3870232" y="615297"/>
                    <a:pt x="38673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05" name="Google Shape;1705;p74"/>
          <p:cNvGrpSpPr/>
          <p:nvPr/>
        </p:nvGrpSpPr>
        <p:grpSpPr>
          <a:xfrm>
            <a:off x="3389739" y="5054301"/>
            <a:ext cx="4064100" cy="386561"/>
            <a:chOff x="3389739" y="5054301"/>
            <a:chExt cx="4064100" cy="386561"/>
          </a:xfrm>
        </p:grpSpPr>
        <p:cxnSp>
          <p:nvCxnSpPr>
            <p:cNvPr id="1706" name="Google Shape;1706;p74"/>
            <p:cNvCxnSpPr/>
            <p:nvPr/>
          </p:nvCxnSpPr>
          <p:spPr>
            <a:xfrm flipH="1">
              <a:off x="3389739" y="5161562"/>
              <a:ext cx="4064100" cy="2793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1707" name="Google Shape;1707;p74"/>
            <p:cNvSpPr/>
            <p:nvPr/>
          </p:nvSpPr>
          <p:spPr>
            <a:xfrm>
              <a:off x="3519116" y="5054301"/>
              <a:ext cx="3875928" cy="376761"/>
            </a:xfrm>
            <a:custGeom>
              <a:rect b="b" l="l" r="r" t="t"/>
              <a:pathLst>
                <a:path extrusionOk="0" h="6552362" w="3875928">
                  <a:moveTo>
                    <a:pt x="3875928" y="0"/>
                  </a:moveTo>
                  <a:lnTo>
                    <a:pt x="412" y="4599620"/>
                  </a:lnTo>
                  <a:cubicBezTo>
                    <a:pt x="1836" y="5253373"/>
                    <a:pt x="-1014" y="5898609"/>
                    <a:pt x="410" y="6552362"/>
                  </a:cubicBezTo>
                  <a:lnTo>
                    <a:pt x="3871655" y="1974078"/>
                  </a:lnTo>
                  <a:cubicBezTo>
                    <a:pt x="3873079" y="1316052"/>
                    <a:pt x="3874504" y="658026"/>
                    <a:pt x="387592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08" name="Google Shape;1708;p74"/>
          <p:cNvGrpSpPr/>
          <p:nvPr/>
        </p:nvGrpSpPr>
        <p:grpSpPr>
          <a:xfrm>
            <a:off x="3401284" y="5445216"/>
            <a:ext cx="4028700" cy="376761"/>
            <a:chOff x="3401284" y="5445216"/>
            <a:chExt cx="4028700" cy="376761"/>
          </a:xfrm>
        </p:grpSpPr>
        <p:cxnSp>
          <p:nvCxnSpPr>
            <p:cNvPr id="1709" name="Google Shape;1709;p74"/>
            <p:cNvCxnSpPr/>
            <p:nvPr/>
          </p:nvCxnSpPr>
          <p:spPr>
            <a:xfrm flipH="1">
              <a:off x="3401284" y="5534648"/>
              <a:ext cx="4028700" cy="2700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1710" name="Google Shape;1710;p74"/>
            <p:cNvSpPr/>
            <p:nvPr/>
          </p:nvSpPr>
          <p:spPr>
            <a:xfrm>
              <a:off x="3504762" y="5445216"/>
              <a:ext cx="3875928" cy="376761"/>
            </a:xfrm>
            <a:custGeom>
              <a:rect b="b" l="l" r="r" t="t"/>
              <a:pathLst>
                <a:path extrusionOk="0" h="6552362" w="3875928">
                  <a:moveTo>
                    <a:pt x="3875928" y="0"/>
                  </a:moveTo>
                  <a:lnTo>
                    <a:pt x="412" y="4599620"/>
                  </a:lnTo>
                  <a:cubicBezTo>
                    <a:pt x="1836" y="5253373"/>
                    <a:pt x="-1014" y="5898609"/>
                    <a:pt x="410" y="6552362"/>
                  </a:cubicBezTo>
                  <a:lnTo>
                    <a:pt x="3871655" y="1974078"/>
                  </a:lnTo>
                  <a:cubicBezTo>
                    <a:pt x="3873079" y="1316052"/>
                    <a:pt x="3874504" y="658026"/>
                    <a:pt x="3875928" y="0"/>
                  </a:cubicBezTo>
                  <a:close/>
                </a:path>
              </a:pathLst>
            </a:custGeom>
            <a:solidFill>
              <a:srgbClr val="7030A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11" name="Google Shape;1711;p74"/>
          <p:cNvGrpSpPr/>
          <p:nvPr/>
        </p:nvGrpSpPr>
        <p:grpSpPr>
          <a:xfrm>
            <a:off x="1750769" y="5112121"/>
            <a:ext cx="1641300" cy="338700"/>
            <a:chOff x="1750769" y="5112121"/>
            <a:chExt cx="1641300" cy="338700"/>
          </a:xfrm>
        </p:grpSpPr>
        <p:cxnSp>
          <p:nvCxnSpPr>
            <p:cNvPr id="1712" name="Google Shape;1712;p74"/>
            <p:cNvCxnSpPr/>
            <p:nvPr/>
          </p:nvCxnSpPr>
          <p:spPr>
            <a:xfrm rot="10800000">
              <a:off x="1750769" y="5290443"/>
              <a:ext cx="1641300" cy="0"/>
            </a:xfrm>
            <a:prstGeom prst="straightConnector1">
              <a:avLst/>
            </a:prstGeom>
            <a:noFill/>
            <a:ln cap="flat" cmpd="sng" w="9525">
              <a:solidFill>
                <a:srgbClr val="29A9EA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grpSp>
          <p:nvGrpSpPr>
            <p:cNvPr id="1713" name="Google Shape;1713;p74"/>
            <p:cNvGrpSpPr/>
            <p:nvPr/>
          </p:nvGrpSpPr>
          <p:grpSpPr>
            <a:xfrm>
              <a:off x="2136070" y="5112121"/>
              <a:ext cx="459000" cy="338700"/>
              <a:chOff x="2709565" y="5090498"/>
              <a:chExt cx="459000" cy="338700"/>
            </a:xfrm>
          </p:grpSpPr>
          <p:sp>
            <p:nvSpPr>
              <p:cNvPr id="1714" name="Google Shape;1714;p74"/>
              <p:cNvSpPr/>
              <p:nvPr/>
            </p:nvSpPr>
            <p:spPr>
              <a:xfrm>
                <a:off x="2785241" y="5146384"/>
                <a:ext cx="252600" cy="227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15" name="Google Shape;1715;p74"/>
              <p:cNvSpPr txBox="1"/>
              <p:nvPr/>
            </p:nvSpPr>
            <p:spPr>
              <a:xfrm>
                <a:off x="2709565" y="5090498"/>
                <a:ext cx="459000" cy="33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r>
                  <a:rPr b="0" i="0" lang="en-US" sz="16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O</a:t>
                </a:r>
                <a:r>
                  <a:rPr b="0" baseline="-25000" i="0" lang="en-US" sz="16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1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716" name="Google Shape;1716;p74"/>
          <p:cNvSpPr/>
          <p:nvPr/>
        </p:nvSpPr>
        <p:spPr>
          <a:xfrm>
            <a:off x="2453226" y="5330278"/>
            <a:ext cx="252600" cy="227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717" name="Google Shape;1717;p74"/>
          <p:cNvGrpSpPr/>
          <p:nvPr/>
        </p:nvGrpSpPr>
        <p:grpSpPr>
          <a:xfrm>
            <a:off x="1750614" y="5274392"/>
            <a:ext cx="1641300" cy="338700"/>
            <a:chOff x="1750614" y="5274392"/>
            <a:chExt cx="1641300" cy="338700"/>
          </a:xfrm>
        </p:grpSpPr>
        <p:cxnSp>
          <p:nvCxnSpPr>
            <p:cNvPr id="1718" name="Google Shape;1718;p74"/>
            <p:cNvCxnSpPr/>
            <p:nvPr/>
          </p:nvCxnSpPr>
          <p:spPr>
            <a:xfrm rot="10800000">
              <a:off x="1750614" y="5442843"/>
              <a:ext cx="1641300" cy="0"/>
            </a:xfrm>
            <a:prstGeom prst="straightConnector1">
              <a:avLst/>
            </a:prstGeom>
            <a:noFill/>
            <a:ln cap="flat" cmpd="sng" w="9525">
              <a:solidFill>
                <a:srgbClr val="29A9EA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1719" name="Google Shape;1719;p74"/>
            <p:cNvSpPr txBox="1"/>
            <p:nvPr/>
          </p:nvSpPr>
          <p:spPr>
            <a:xfrm>
              <a:off x="2384556" y="5274392"/>
              <a:ext cx="4590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n-US" sz="16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O</a:t>
              </a:r>
              <a:r>
                <a:rPr b="0" baseline="-25000" i="0" lang="en-US" sz="16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20" name="Google Shape;1720;p74"/>
          <p:cNvGrpSpPr/>
          <p:nvPr/>
        </p:nvGrpSpPr>
        <p:grpSpPr>
          <a:xfrm>
            <a:off x="1750789" y="5500058"/>
            <a:ext cx="1644300" cy="338700"/>
            <a:chOff x="1750789" y="5500058"/>
            <a:chExt cx="1644300" cy="338700"/>
          </a:xfrm>
        </p:grpSpPr>
        <p:cxnSp>
          <p:nvCxnSpPr>
            <p:cNvPr id="1721" name="Google Shape;1721;p74"/>
            <p:cNvCxnSpPr/>
            <p:nvPr/>
          </p:nvCxnSpPr>
          <p:spPr>
            <a:xfrm rot="10800000">
              <a:off x="1750789" y="5670973"/>
              <a:ext cx="1644300" cy="0"/>
            </a:xfrm>
            <a:prstGeom prst="straightConnector1">
              <a:avLst/>
            </a:prstGeom>
            <a:noFill/>
            <a:ln cap="flat" cmpd="sng" w="9525">
              <a:solidFill>
                <a:srgbClr val="29A9EA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1722" name="Google Shape;1722;p74"/>
            <p:cNvSpPr txBox="1"/>
            <p:nvPr/>
          </p:nvSpPr>
          <p:spPr>
            <a:xfrm>
              <a:off x="2578111" y="5500058"/>
              <a:ext cx="4590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n-US" sz="16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O</a:t>
              </a:r>
              <a:r>
                <a:rPr b="0" baseline="-25000" i="0" lang="en-US" sz="16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23" name="Google Shape;1723;p74"/>
          <p:cNvGrpSpPr/>
          <p:nvPr/>
        </p:nvGrpSpPr>
        <p:grpSpPr>
          <a:xfrm>
            <a:off x="1750768" y="5634943"/>
            <a:ext cx="1641300" cy="338700"/>
            <a:chOff x="1750768" y="5634943"/>
            <a:chExt cx="1641300" cy="338700"/>
          </a:xfrm>
        </p:grpSpPr>
        <p:cxnSp>
          <p:nvCxnSpPr>
            <p:cNvPr id="1724" name="Google Shape;1724;p74"/>
            <p:cNvCxnSpPr/>
            <p:nvPr/>
          </p:nvCxnSpPr>
          <p:spPr>
            <a:xfrm rot="10800000">
              <a:off x="1750768" y="5804632"/>
              <a:ext cx="1641300" cy="0"/>
            </a:xfrm>
            <a:prstGeom prst="straightConnector1">
              <a:avLst/>
            </a:prstGeom>
            <a:noFill/>
            <a:ln cap="flat" cmpd="sng" w="9525">
              <a:solidFill>
                <a:srgbClr val="29A9EA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1725" name="Google Shape;1725;p74"/>
            <p:cNvSpPr txBox="1"/>
            <p:nvPr/>
          </p:nvSpPr>
          <p:spPr>
            <a:xfrm>
              <a:off x="2779553" y="5634943"/>
              <a:ext cx="4590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n-US" sz="16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O</a:t>
              </a:r>
              <a:r>
                <a:rPr b="0" baseline="-25000" i="0" lang="en-US" sz="16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26" name="Google Shape;1726;p74"/>
          <p:cNvSpPr/>
          <p:nvPr/>
        </p:nvSpPr>
        <p:spPr>
          <a:xfrm>
            <a:off x="8624002" y="5214579"/>
            <a:ext cx="892200" cy="1104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7" name="Google Shape;1727;p74"/>
          <p:cNvSpPr/>
          <p:nvPr/>
        </p:nvSpPr>
        <p:spPr>
          <a:xfrm>
            <a:off x="8624002" y="5303700"/>
            <a:ext cx="892200" cy="1104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8" name="Google Shape;1728;p74"/>
          <p:cNvSpPr/>
          <p:nvPr/>
        </p:nvSpPr>
        <p:spPr>
          <a:xfrm>
            <a:off x="8620344" y="5425404"/>
            <a:ext cx="892200" cy="1104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9" name="Google Shape;1729;p74"/>
          <p:cNvSpPr txBox="1"/>
          <p:nvPr/>
        </p:nvSpPr>
        <p:spPr>
          <a:xfrm>
            <a:off x="8322039" y="2665582"/>
            <a:ext cx="2560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object data requested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0" name="Google Shape;1730;p74"/>
          <p:cNvSpPr/>
          <p:nvPr/>
        </p:nvSpPr>
        <p:spPr>
          <a:xfrm>
            <a:off x="7955470" y="4068021"/>
            <a:ext cx="596700" cy="3693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7F7F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1" name="Google Shape;1731;p74"/>
          <p:cNvSpPr/>
          <p:nvPr/>
        </p:nvSpPr>
        <p:spPr>
          <a:xfrm>
            <a:off x="10065868" y="3696565"/>
            <a:ext cx="394800" cy="227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2" name="Google Shape;1732;p74"/>
          <p:cNvSpPr txBox="1"/>
          <p:nvPr/>
        </p:nvSpPr>
        <p:spPr>
          <a:xfrm>
            <a:off x="9706653" y="3898744"/>
            <a:ext cx="717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</a:t>
            </a:r>
            <a:r>
              <a:rPr b="0" baseline="-2500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3" name="Google Shape;1733;p74"/>
          <p:cNvSpPr/>
          <p:nvPr/>
        </p:nvSpPr>
        <p:spPr>
          <a:xfrm>
            <a:off x="10303411" y="3858836"/>
            <a:ext cx="394800" cy="227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4" name="Google Shape;1734;p74"/>
          <p:cNvSpPr txBox="1"/>
          <p:nvPr/>
        </p:nvSpPr>
        <p:spPr>
          <a:xfrm>
            <a:off x="9717406" y="4747954"/>
            <a:ext cx="717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</a:t>
            </a:r>
            <a:r>
              <a:rPr b="0" baseline="-2500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5" name="Google Shape;1735;p74"/>
          <p:cNvSpPr txBox="1"/>
          <p:nvPr/>
        </p:nvSpPr>
        <p:spPr>
          <a:xfrm>
            <a:off x="9717374" y="5101897"/>
            <a:ext cx="717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</a:t>
            </a:r>
            <a:r>
              <a:rPr b="0" baseline="-2500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6" name="Google Shape;1736;p74"/>
          <p:cNvSpPr txBox="1"/>
          <p:nvPr/>
        </p:nvSpPr>
        <p:spPr>
          <a:xfrm>
            <a:off x="9722211" y="5425404"/>
            <a:ext cx="717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</a:t>
            </a:r>
            <a:r>
              <a:rPr b="0" baseline="-2500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37" name="Google Shape;1737;p74"/>
          <p:cNvCxnSpPr/>
          <p:nvPr/>
        </p:nvCxnSpPr>
        <p:spPr>
          <a:xfrm>
            <a:off x="9583543" y="5324881"/>
            <a:ext cx="186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38" name="Google Shape;1738;p74"/>
          <p:cNvCxnSpPr/>
          <p:nvPr/>
        </p:nvCxnSpPr>
        <p:spPr>
          <a:xfrm flipH="1" rot="10800000">
            <a:off x="9589060" y="5022600"/>
            <a:ext cx="180600" cy="145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39" name="Google Shape;1739;p74"/>
          <p:cNvCxnSpPr/>
          <p:nvPr/>
        </p:nvCxnSpPr>
        <p:spPr>
          <a:xfrm>
            <a:off x="9593643" y="5502519"/>
            <a:ext cx="180600" cy="145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40" name="Google Shape;1740;p74"/>
          <p:cNvSpPr txBox="1"/>
          <p:nvPr/>
        </p:nvSpPr>
        <p:spPr>
          <a:xfrm>
            <a:off x="2410244" y="6238081"/>
            <a:ext cx="8451900" cy="50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13017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2400"/>
              <a:buFont typeface="Noto Sans Symbols"/>
              <a:buNone/>
            </a:pPr>
            <a:r>
              <a:rPr b="0" i="1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objects delivered in order requested: O</a:t>
            </a:r>
            <a:r>
              <a:rPr b="0" baseline="-25000" i="1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b="0" i="1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, O</a:t>
            </a:r>
            <a:r>
              <a:rPr b="0" baseline="-25000" i="1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b="0" i="1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, O</a:t>
            </a:r>
            <a:r>
              <a:rPr b="0" baseline="-25000" i="1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r>
              <a:rPr b="0" i="1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wait behind O</a:t>
            </a:r>
            <a:r>
              <a:rPr b="0" baseline="-25000" i="1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79375" lvl="1" marL="69532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741" name="Google Shape;1741;p74"/>
          <p:cNvGrpSpPr/>
          <p:nvPr/>
        </p:nvGrpSpPr>
        <p:grpSpPr>
          <a:xfrm>
            <a:off x="3400984" y="5195255"/>
            <a:ext cx="4029000" cy="477247"/>
            <a:chOff x="3400984" y="5195255"/>
            <a:chExt cx="4029000" cy="477247"/>
          </a:xfrm>
        </p:grpSpPr>
        <p:cxnSp>
          <p:nvCxnSpPr>
            <p:cNvPr id="1742" name="Google Shape;1742;p74"/>
            <p:cNvCxnSpPr/>
            <p:nvPr/>
          </p:nvCxnSpPr>
          <p:spPr>
            <a:xfrm flipH="1">
              <a:off x="3400984" y="5403102"/>
              <a:ext cx="4029000" cy="2694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1743" name="Google Shape;1743;p74"/>
            <p:cNvSpPr/>
            <p:nvPr/>
          </p:nvSpPr>
          <p:spPr>
            <a:xfrm>
              <a:off x="3520812" y="5195255"/>
              <a:ext cx="3866473" cy="468804"/>
            </a:xfrm>
            <a:custGeom>
              <a:rect b="b" l="l" r="r" t="t"/>
              <a:pathLst>
                <a:path extrusionOk="0" h="468804" w="3866473">
                  <a:moveTo>
                    <a:pt x="0" y="264573"/>
                  </a:moveTo>
                  <a:lnTo>
                    <a:pt x="0" y="468804"/>
                  </a:lnTo>
                  <a:lnTo>
                    <a:pt x="3866473" y="204232"/>
                  </a:lnTo>
                  <a:lnTo>
                    <a:pt x="3861832" y="0"/>
                  </a:lnTo>
                  <a:lnTo>
                    <a:pt x="0" y="264573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44" name="Google Shape;1744;p74"/>
          <p:cNvSpPr txBox="1"/>
          <p:nvPr>
            <p:ph idx="12" type="sldNum"/>
          </p:nvPr>
        </p:nvSpPr>
        <p:spPr>
          <a:xfrm>
            <a:off x="9219616" y="6443089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9" name="Shape 1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0" name="Google Shape;1750;p75"/>
          <p:cNvSpPr txBox="1"/>
          <p:nvPr>
            <p:ph type="title"/>
          </p:nvPr>
        </p:nvSpPr>
        <p:spPr>
          <a:xfrm>
            <a:off x="651417" y="223762"/>
            <a:ext cx="10515600" cy="89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4400"/>
              <a:t>HTTP/2</a:t>
            </a:r>
            <a:endParaRPr sz="4400"/>
          </a:p>
        </p:txBody>
      </p:sp>
      <p:sp>
        <p:nvSpPr>
          <p:cNvPr id="1751" name="Google Shape;1751;p75"/>
          <p:cNvSpPr txBox="1"/>
          <p:nvPr/>
        </p:nvSpPr>
        <p:spPr>
          <a:xfrm>
            <a:off x="901475" y="1734700"/>
            <a:ext cx="10458300" cy="49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952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3200"/>
              <a:buFont typeface="Noto Sans Symbols"/>
              <a:buNone/>
            </a:pPr>
            <a:r>
              <a:rPr b="0" i="1" lang="en-US" sz="3200" u="sng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HTTP/2:</a:t>
            </a:r>
            <a:r>
              <a:rPr b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[RFC 7540, 2015] </a:t>
            </a:r>
            <a:r>
              <a:rPr b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increased flexibility at </a:t>
            </a:r>
            <a:r>
              <a:rPr b="0" i="1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server</a:t>
            </a:r>
            <a:r>
              <a:rPr b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in sending objects to client:</a:t>
            </a: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methods, status codes, most header fields unchanged from HTTP 1.1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0987" lvl="0" marL="34607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2800"/>
              <a:buFont typeface="Noto Sans Symbols"/>
              <a:buChar char="▪"/>
            </a:pPr>
            <a:r>
              <a:rPr b="1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Multiplexing</a:t>
            </a: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divide objects into frames, schedule frames to mitigate HOL blocking</a:t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0987" lvl="0" marL="34607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2800"/>
              <a:buFont typeface="Noto Sans Symbols"/>
              <a:buChar char="▪"/>
            </a:pPr>
            <a:r>
              <a:rPr b="1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Server Push</a:t>
            </a: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Enables servers to send resources proactively; useful for assets that the server knows the client will need (e.g., stylesheets or images)</a:t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0987" lvl="0" marL="34607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2800"/>
              <a:buFont typeface="Noto Sans Symbols"/>
              <a:buChar char="▪"/>
            </a:pPr>
            <a:r>
              <a:rPr b="1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Stream Prioritization</a:t>
            </a: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Allows clients to prioritize requests, letting the server know the order in which the client prefers to receive responses.</a:t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2" name="Google Shape;1752;p75"/>
          <p:cNvSpPr txBox="1"/>
          <p:nvPr/>
        </p:nvSpPr>
        <p:spPr>
          <a:xfrm>
            <a:off x="572069" y="1010292"/>
            <a:ext cx="11117100" cy="50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130175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3600"/>
              <a:buFont typeface="Noto Sans Symbols"/>
              <a:buNone/>
            </a:pPr>
            <a:r>
              <a:rPr b="0" i="1" lang="en-US" sz="3600" u="none" cap="none" strike="noStrike">
                <a:solidFill>
                  <a:srgbClr val="000090"/>
                </a:solidFill>
                <a:latin typeface="Calibri"/>
                <a:ea typeface="Calibri"/>
                <a:cs typeface="Calibri"/>
                <a:sym typeface="Calibri"/>
              </a:rPr>
              <a:t>Key goal: </a:t>
            </a:r>
            <a:r>
              <a:rPr b="0" i="0" lang="en-US" sz="3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decreased delay in multi-object HTTP requests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79375" lvl="1" marL="69532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3" name="Google Shape;1753;p75"/>
          <p:cNvSpPr txBox="1"/>
          <p:nvPr>
            <p:ph idx="12" type="sldNum"/>
          </p:nvPr>
        </p:nvSpPr>
        <p:spPr>
          <a:xfrm>
            <a:off x="9219616" y="6443089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8" name="Shape 1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9" name="Google Shape;1759;p76"/>
          <p:cNvSpPr txBox="1"/>
          <p:nvPr>
            <p:ph type="title"/>
          </p:nvPr>
        </p:nvSpPr>
        <p:spPr>
          <a:xfrm>
            <a:off x="798691" y="379879"/>
            <a:ext cx="10515600" cy="89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4400"/>
              <a:t>HTTP/2: mitigating HOL blocking</a:t>
            </a:r>
            <a:endParaRPr sz="4400"/>
          </a:p>
        </p:txBody>
      </p:sp>
      <p:sp>
        <p:nvSpPr>
          <p:cNvPr id="1760" name="Google Shape;1760;p76"/>
          <p:cNvSpPr txBox="1"/>
          <p:nvPr/>
        </p:nvSpPr>
        <p:spPr>
          <a:xfrm>
            <a:off x="798691" y="1274501"/>
            <a:ext cx="11117100" cy="50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13017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2800"/>
              <a:buFont typeface="Noto Sans Symbols"/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HTTP/2: objects divided into frames, frame transmission interleaved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79375" lvl="1" marL="69532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1" name="Google Shape;1761;p76"/>
          <p:cNvSpPr txBox="1"/>
          <p:nvPr/>
        </p:nvSpPr>
        <p:spPr>
          <a:xfrm>
            <a:off x="2900584" y="2902508"/>
            <a:ext cx="777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client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2" name="Google Shape;1762;p76"/>
          <p:cNvSpPr txBox="1"/>
          <p:nvPr/>
        </p:nvSpPr>
        <p:spPr>
          <a:xfrm>
            <a:off x="7029972" y="1892257"/>
            <a:ext cx="837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server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63" name="Google Shape;1763;p76"/>
          <p:cNvGrpSpPr/>
          <p:nvPr/>
        </p:nvGrpSpPr>
        <p:grpSpPr>
          <a:xfrm>
            <a:off x="7234967" y="2262203"/>
            <a:ext cx="420485" cy="728734"/>
            <a:chOff x="4140" y="429"/>
            <a:chExt cx="1419" cy="2546"/>
          </a:xfrm>
        </p:grpSpPr>
        <p:sp>
          <p:nvSpPr>
            <p:cNvPr id="1764" name="Google Shape;1764;p76"/>
            <p:cNvSpPr/>
            <p:nvPr/>
          </p:nvSpPr>
          <p:spPr>
            <a:xfrm>
              <a:off x="5268" y="433"/>
              <a:ext cx="283" cy="2283"/>
            </a:xfrm>
            <a:custGeom>
              <a:rect b="b" l="l" r="r" t="t"/>
              <a:pathLst>
                <a:path extrusionOk="0" h="2742" w="354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5" name="Google Shape;1765;p76"/>
            <p:cNvSpPr/>
            <p:nvPr/>
          </p:nvSpPr>
          <p:spPr>
            <a:xfrm>
              <a:off x="4204" y="429"/>
              <a:ext cx="1200" cy="2400"/>
            </a:xfrm>
            <a:prstGeom prst="rect">
              <a:avLst/>
            </a:pr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6" name="Google Shape;1766;p76"/>
            <p:cNvSpPr/>
            <p:nvPr/>
          </p:nvSpPr>
          <p:spPr>
            <a:xfrm>
              <a:off x="5321" y="570"/>
              <a:ext cx="169" cy="2112"/>
            </a:xfrm>
            <a:custGeom>
              <a:rect b="b" l="l" r="r" t="t"/>
              <a:pathLst>
                <a:path extrusionOk="0" h="2537" w="211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7" name="Google Shape;1767;p76"/>
            <p:cNvSpPr/>
            <p:nvPr/>
          </p:nvSpPr>
          <p:spPr>
            <a:xfrm>
              <a:off x="5284" y="1640"/>
              <a:ext cx="263" cy="189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8" name="Google Shape;1768;p76"/>
            <p:cNvSpPr/>
            <p:nvPr/>
          </p:nvSpPr>
          <p:spPr>
            <a:xfrm>
              <a:off x="4210" y="695"/>
              <a:ext cx="600" cy="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769" name="Google Shape;1769;p76"/>
            <p:cNvGrpSpPr/>
            <p:nvPr/>
          </p:nvGrpSpPr>
          <p:grpSpPr>
            <a:xfrm>
              <a:off x="4751" y="668"/>
              <a:ext cx="492" cy="16"/>
              <a:chOff x="616" y="2568"/>
              <a:chExt cx="614" cy="15"/>
            </a:xfrm>
          </p:grpSpPr>
          <p:sp>
            <p:nvSpPr>
              <p:cNvPr id="1770" name="Google Shape;1770;p76"/>
              <p:cNvSpPr/>
              <p:nvPr/>
            </p:nvSpPr>
            <p:spPr>
              <a:xfrm>
                <a:off x="616" y="2568"/>
                <a:ext cx="600" cy="0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71" name="Google Shape;1771;p76"/>
              <p:cNvSpPr/>
              <p:nvPr/>
            </p:nvSpPr>
            <p:spPr>
              <a:xfrm>
                <a:off x="630" y="2583"/>
                <a:ext cx="600" cy="0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772" name="Google Shape;1772;p76"/>
            <p:cNvSpPr/>
            <p:nvPr/>
          </p:nvSpPr>
          <p:spPr>
            <a:xfrm>
              <a:off x="4226" y="1017"/>
              <a:ext cx="600" cy="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773" name="Google Shape;1773;p76"/>
            <p:cNvGrpSpPr/>
            <p:nvPr/>
          </p:nvGrpSpPr>
          <p:grpSpPr>
            <a:xfrm>
              <a:off x="4745" y="995"/>
              <a:ext cx="491" cy="16"/>
              <a:chOff x="612" y="2569"/>
              <a:chExt cx="613" cy="17"/>
            </a:xfrm>
          </p:grpSpPr>
          <p:sp>
            <p:nvSpPr>
              <p:cNvPr id="1774" name="Google Shape;1774;p76"/>
              <p:cNvSpPr/>
              <p:nvPr/>
            </p:nvSpPr>
            <p:spPr>
              <a:xfrm>
                <a:off x="612" y="2569"/>
                <a:ext cx="600" cy="0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75" name="Google Shape;1775;p76"/>
              <p:cNvSpPr/>
              <p:nvPr/>
            </p:nvSpPr>
            <p:spPr>
              <a:xfrm>
                <a:off x="625" y="2586"/>
                <a:ext cx="600" cy="0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776" name="Google Shape;1776;p76"/>
            <p:cNvSpPr/>
            <p:nvPr/>
          </p:nvSpPr>
          <p:spPr>
            <a:xfrm>
              <a:off x="4215" y="1355"/>
              <a:ext cx="600" cy="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7" name="Google Shape;1777;p76"/>
            <p:cNvSpPr/>
            <p:nvPr/>
          </p:nvSpPr>
          <p:spPr>
            <a:xfrm>
              <a:off x="4226" y="1655"/>
              <a:ext cx="600" cy="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778" name="Google Shape;1778;p76"/>
            <p:cNvGrpSpPr/>
            <p:nvPr/>
          </p:nvGrpSpPr>
          <p:grpSpPr>
            <a:xfrm>
              <a:off x="4735" y="1627"/>
              <a:ext cx="492" cy="16"/>
              <a:chOff x="614" y="2568"/>
              <a:chExt cx="613" cy="15"/>
            </a:xfrm>
          </p:grpSpPr>
          <p:sp>
            <p:nvSpPr>
              <p:cNvPr id="1779" name="Google Shape;1779;p76"/>
              <p:cNvSpPr/>
              <p:nvPr/>
            </p:nvSpPr>
            <p:spPr>
              <a:xfrm>
                <a:off x="614" y="2568"/>
                <a:ext cx="600" cy="0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80" name="Google Shape;1780;p76"/>
              <p:cNvSpPr/>
              <p:nvPr/>
            </p:nvSpPr>
            <p:spPr>
              <a:xfrm>
                <a:off x="627" y="2583"/>
                <a:ext cx="600" cy="0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781" name="Google Shape;1781;p76"/>
            <p:cNvSpPr/>
            <p:nvPr/>
          </p:nvSpPr>
          <p:spPr>
            <a:xfrm>
              <a:off x="5288" y="1354"/>
              <a:ext cx="263" cy="188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782" name="Google Shape;1782;p76"/>
            <p:cNvGrpSpPr/>
            <p:nvPr/>
          </p:nvGrpSpPr>
          <p:grpSpPr>
            <a:xfrm>
              <a:off x="4740" y="1327"/>
              <a:ext cx="493" cy="17"/>
              <a:chOff x="615" y="2568"/>
              <a:chExt cx="614" cy="17"/>
            </a:xfrm>
          </p:grpSpPr>
          <p:sp>
            <p:nvSpPr>
              <p:cNvPr id="1783" name="Google Shape;1783;p76"/>
              <p:cNvSpPr/>
              <p:nvPr/>
            </p:nvSpPr>
            <p:spPr>
              <a:xfrm>
                <a:off x="615" y="2568"/>
                <a:ext cx="600" cy="0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84" name="Google Shape;1784;p76"/>
              <p:cNvSpPr/>
              <p:nvPr/>
            </p:nvSpPr>
            <p:spPr>
              <a:xfrm>
                <a:off x="629" y="2585"/>
                <a:ext cx="600" cy="0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785" name="Google Shape;1785;p76"/>
            <p:cNvSpPr/>
            <p:nvPr/>
          </p:nvSpPr>
          <p:spPr>
            <a:xfrm>
              <a:off x="5249" y="429"/>
              <a:ext cx="0" cy="2400"/>
            </a:xfrm>
            <a:prstGeom prst="rect">
              <a:avLst/>
            </a:prstGeom>
            <a:gradFill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6" name="Google Shape;1786;p76"/>
            <p:cNvSpPr/>
            <p:nvPr/>
          </p:nvSpPr>
          <p:spPr>
            <a:xfrm>
              <a:off x="5312" y="1007"/>
              <a:ext cx="237" cy="213"/>
            </a:xfrm>
            <a:custGeom>
              <a:rect b="b" l="l" r="r" t="t"/>
              <a:pathLst>
                <a:path extrusionOk="0" h="256" w="29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7" name="Google Shape;1787;p76"/>
            <p:cNvSpPr/>
            <p:nvPr/>
          </p:nvSpPr>
          <p:spPr>
            <a:xfrm>
              <a:off x="5315" y="680"/>
              <a:ext cx="244" cy="240"/>
            </a:xfrm>
            <a:custGeom>
              <a:rect b="b" l="l" r="r" t="t"/>
              <a:pathLst>
                <a:path extrusionOk="0" h="288" w="304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8" name="Google Shape;1788;p76"/>
            <p:cNvSpPr/>
            <p:nvPr/>
          </p:nvSpPr>
          <p:spPr>
            <a:xfrm>
              <a:off x="5517" y="2609"/>
              <a:ext cx="0" cy="0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9" name="Google Shape;1789;p76"/>
            <p:cNvSpPr/>
            <p:nvPr/>
          </p:nvSpPr>
          <p:spPr>
            <a:xfrm>
              <a:off x="5302" y="2614"/>
              <a:ext cx="245" cy="200"/>
            </a:xfrm>
            <a:custGeom>
              <a:rect b="b" l="l" r="r" t="t"/>
              <a:pathLst>
                <a:path extrusionOk="0" h="240" w="306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0" name="Google Shape;1790;p76"/>
            <p:cNvSpPr/>
            <p:nvPr/>
          </p:nvSpPr>
          <p:spPr>
            <a:xfrm>
              <a:off x="4140" y="2675"/>
              <a:ext cx="1200" cy="300"/>
            </a:xfrm>
            <a:prstGeom prst="roundRect">
              <a:avLst>
                <a:gd fmla="val 50000" name="adj"/>
              </a:avLst>
            </a:prstGeom>
            <a:solidFill>
              <a:srgbClr val="DDDDDD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1" name="Google Shape;1791;p76"/>
            <p:cNvSpPr/>
            <p:nvPr/>
          </p:nvSpPr>
          <p:spPr>
            <a:xfrm>
              <a:off x="4204" y="2709"/>
              <a:ext cx="1200" cy="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2" name="Google Shape;1792;p76"/>
            <p:cNvSpPr/>
            <p:nvPr/>
          </p:nvSpPr>
          <p:spPr>
            <a:xfrm>
              <a:off x="4306" y="2381"/>
              <a:ext cx="300" cy="0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3" name="Google Shape;1793;p76"/>
            <p:cNvSpPr/>
            <p:nvPr/>
          </p:nvSpPr>
          <p:spPr>
            <a:xfrm>
              <a:off x="4488" y="2381"/>
              <a:ext cx="300" cy="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4" name="Google Shape;1794;p76"/>
            <p:cNvSpPr/>
            <p:nvPr/>
          </p:nvSpPr>
          <p:spPr>
            <a:xfrm>
              <a:off x="4660" y="2381"/>
              <a:ext cx="300" cy="0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5" name="Google Shape;1795;p76"/>
            <p:cNvSpPr/>
            <p:nvPr/>
          </p:nvSpPr>
          <p:spPr>
            <a:xfrm>
              <a:off x="5061" y="1838"/>
              <a:ext cx="0" cy="900"/>
            </a:xfrm>
            <a:prstGeom prst="rect">
              <a:avLst/>
            </a:prstGeom>
            <a:solidFill>
              <a:srgbClr val="29292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96" name="Google Shape;1796;p76"/>
          <p:cNvGrpSpPr/>
          <p:nvPr/>
        </p:nvGrpSpPr>
        <p:grpSpPr>
          <a:xfrm>
            <a:off x="2885332" y="2291964"/>
            <a:ext cx="742950" cy="742979"/>
            <a:chOff x="-44" y="1473"/>
            <a:chExt cx="981" cy="1105"/>
          </a:xfrm>
        </p:grpSpPr>
        <p:pic>
          <p:nvPicPr>
            <p:cNvPr descr="desktop_computer_stylized_medium" id="1797" name="Google Shape;1797;p7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98" name="Google Shape;1798;p76"/>
            <p:cNvSpPr/>
            <p:nvPr/>
          </p:nvSpPr>
          <p:spPr>
            <a:xfrm flipH="1">
              <a:off x="374" y="1579"/>
              <a:ext cx="477" cy="506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1799" name="Google Shape;1799;p76"/>
          <p:cNvCxnSpPr/>
          <p:nvPr/>
        </p:nvCxnSpPr>
        <p:spPr>
          <a:xfrm>
            <a:off x="3526536" y="2791484"/>
            <a:ext cx="3909900" cy="260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800" name="Google Shape;1800;p76"/>
          <p:cNvSpPr txBox="1"/>
          <p:nvPr/>
        </p:nvSpPr>
        <p:spPr>
          <a:xfrm>
            <a:off x="6093263" y="2667596"/>
            <a:ext cx="892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GET O</a:t>
            </a:r>
            <a:r>
              <a:rPr b="0" baseline="-2500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1" name="Google Shape;1801;p76"/>
          <p:cNvSpPr txBox="1"/>
          <p:nvPr/>
        </p:nvSpPr>
        <p:spPr>
          <a:xfrm>
            <a:off x="5291796" y="2596769"/>
            <a:ext cx="892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GET O</a:t>
            </a:r>
            <a:r>
              <a:rPr b="0" baseline="-2500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2" name="Google Shape;1802;p76"/>
          <p:cNvSpPr txBox="1"/>
          <p:nvPr/>
        </p:nvSpPr>
        <p:spPr>
          <a:xfrm>
            <a:off x="4513773" y="2538104"/>
            <a:ext cx="892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GET O</a:t>
            </a:r>
            <a:r>
              <a:rPr b="0" baseline="-2500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3" name="Google Shape;1803;p76"/>
          <p:cNvSpPr txBox="1"/>
          <p:nvPr/>
        </p:nvSpPr>
        <p:spPr>
          <a:xfrm>
            <a:off x="3721264" y="2473869"/>
            <a:ext cx="892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GET O</a:t>
            </a:r>
            <a:r>
              <a:rPr b="0" baseline="-2500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04" name="Google Shape;1804;p76"/>
          <p:cNvCxnSpPr/>
          <p:nvPr/>
        </p:nvCxnSpPr>
        <p:spPr>
          <a:xfrm flipH="1">
            <a:off x="3347336" y="5534648"/>
            <a:ext cx="4093800" cy="275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805" name="Google Shape;1805;p76"/>
          <p:cNvSpPr/>
          <p:nvPr/>
        </p:nvSpPr>
        <p:spPr>
          <a:xfrm>
            <a:off x="8620343" y="3108868"/>
            <a:ext cx="892200" cy="1971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6" name="Google Shape;1806;p76"/>
          <p:cNvSpPr/>
          <p:nvPr/>
        </p:nvSpPr>
        <p:spPr>
          <a:xfrm>
            <a:off x="8624001" y="5094824"/>
            <a:ext cx="892200" cy="110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7" name="Google Shape;1807;p76"/>
          <p:cNvSpPr/>
          <p:nvPr/>
        </p:nvSpPr>
        <p:spPr>
          <a:xfrm>
            <a:off x="3486512" y="3835610"/>
            <a:ext cx="3867383" cy="1978529"/>
          </a:xfrm>
          <a:custGeom>
            <a:rect b="b" l="l" r="r" t="t"/>
            <a:pathLst>
              <a:path extrusionOk="0" h="1978529" w="3867383">
                <a:moveTo>
                  <a:pt x="3867383" y="0"/>
                </a:moveTo>
                <a:lnTo>
                  <a:pt x="411" y="273465"/>
                </a:lnTo>
                <a:cubicBezTo>
                  <a:pt x="1835" y="927218"/>
                  <a:pt x="-1013" y="1324776"/>
                  <a:pt x="411" y="1978529"/>
                </a:cubicBezTo>
                <a:lnTo>
                  <a:pt x="3856760" y="1718981"/>
                </a:lnTo>
                <a:cubicBezTo>
                  <a:pt x="3862689" y="443848"/>
                  <a:pt x="3861223" y="1457627"/>
                  <a:pt x="386738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8" name="Google Shape;1808;p76"/>
          <p:cNvSpPr/>
          <p:nvPr/>
        </p:nvSpPr>
        <p:spPr>
          <a:xfrm>
            <a:off x="3479865" y="3207657"/>
            <a:ext cx="3875928" cy="376761"/>
          </a:xfrm>
          <a:custGeom>
            <a:rect b="b" l="l" r="r" t="t"/>
            <a:pathLst>
              <a:path extrusionOk="0" h="6552362" w="3875928">
                <a:moveTo>
                  <a:pt x="3875928" y="0"/>
                </a:moveTo>
                <a:lnTo>
                  <a:pt x="412" y="4599620"/>
                </a:lnTo>
                <a:cubicBezTo>
                  <a:pt x="1836" y="5253373"/>
                  <a:pt x="-1014" y="5898609"/>
                  <a:pt x="410" y="6552362"/>
                </a:cubicBezTo>
                <a:lnTo>
                  <a:pt x="3871655" y="1974078"/>
                </a:lnTo>
                <a:cubicBezTo>
                  <a:pt x="3873079" y="1316052"/>
                  <a:pt x="3874504" y="658026"/>
                  <a:pt x="387592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9" name="Google Shape;1809;p76"/>
          <p:cNvSpPr/>
          <p:nvPr/>
        </p:nvSpPr>
        <p:spPr>
          <a:xfrm>
            <a:off x="3479865" y="3336618"/>
            <a:ext cx="3875928" cy="376761"/>
          </a:xfrm>
          <a:custGeom>
            <a:rect b="b" l="l" r="r" t="t"/>
            <a:pathLst>
              <a:path extrusionOk="0" h="6552362" w="3875928">
                <a:moveTo>
                  <a:pt x="3875928" y="0"/>
                </a:moveTo>
                <a:lnTo>
                  <a:pt x="412" y="4599620"/>
                </a:lnTo>
                <a:cubicBezTo>
                  <a:pt x="1836" y="5253373"/>
                  <a:pt x="-1014" y="5898609"/>
                  <a:pt x="410" y="6552362"/>
                </a:cubicBezTo>
                <a:lnTo>
                  <a:pt x="3871655" y="1974078"/>
                </a:lnTo>
                <a:cubicBezTo>
                  <a:pt x="3873079" y="1316052"/>
                  <a:pt x="3874504" y="658026"/>
                  <a:pt x="3875928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0" name="Google Shape;1810;p76"/>
          <p:cNvSpPr/>
          <p:nvPr/>
        </p:nvSpPr>
        <p:spPr>
          <a:xfrm>
            <a:off x="3485129" y="3468086"/>
            <a:ext cx="3875928" cy="376761"/>
          </a:xfrm>
          <a:custGeom>
            <a:rect b="b" l="l" r="r" t="t"/>
            <a:pathLst>
              <a:path extrusionOk="0" h="6552362" w="3875928">
                <a:moveTo>
                  <a:pt x="3875928" y="0"/>
                </a:moveTo>
                <a:lnTo>
                  <a:pt x="412" y="4599620"/>
                </a:lnTo>
                <a:cubicBezTo>
                  <a:pt x="1836" y="5253373"/>
                  <a:pt x="-1014" y="5898609"/>
                  <a:pt x="410" y="6552362"/>
                </a:cubicBezTo>
                <a:lnTo>
                  <a:pt x="3871655" y="1974078"/>
                </a:lnTo>
                <a:cubicBezTo>
                  <a:pt x="3873079" y="1316052"/>
                  <a:pt x="3874504" y="658026"/>
                  <a:pt x="3875928" y="0"/>
                </a:cubicBezTo>
                <a:close/>
              </a:path>
            </a:pathLst>
          </a:custGeom>
          <a:solidFill>
            <a:srgbClr val="7030A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1" name="Google Shape;1811;p76"/>
          <p:cNvSpPr/>
          <p:nvPr/>
        </p:nvSpPr>
        <p:spPr>
          <a:xfrm>
            <a:off x="2231742" y="3441675"/>
            <a:ext cx="252600" cy="227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812" name="Google Shape;1812;p76"/>
          <p:cNvGrpSpPr/>
          <p:nvPr/>
        </p:nvGrpSpPr>
        <p:grpSpPr>
          <a:xfrm>
            <a:off x="1770765" y="3385789"/>
            <a:ext cx="1641300" cy="338700"/>
            <a:chOff x="1770765" y="3385789"/>
            <a:chExt cx="1641300" cy="338700"/>
          </a:xfrm>
        </p:grpSpPr>
        <p:cxnSp>
          <p:nvCxnSpPr>
            <p:cNvPr id="1813" name="Google Shape;1813;p76"/>
            <p:cNvCxnSpPr/>
            <p:nvPr/>
          </p:nvCxnSpPr>
          <p:spPr>
            <a:xfrm rot="10800000">
              <a:off x="1770765" y="3564111"/>
              <a:ext cx="1641300" cy="0"/>
            </a:xfrm>
            <a:prstGeom prst="straightConnector1">
              <a:avLst/>
            </a:prstGeom>
            <a:noFill/>
            <a:ln cap="flat" cmpd="sng" w="9525">
              <a:solidFill>
                <a:srgbClr val="29A9EA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1814" name="Google Shape;1814;p76"/>
            <p:cNvSpPr txBox="1"/>
            <p:nvPr/>
          </p:nvSpPr>
          <p:spPr>
            <a:xfrm>
              <a:off x="2156066" y="3385789"/>
              <a:ext cx="4590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n-US" sz="16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O</a:t>
              </a:r>
              <a:r>
                <a:rPr b="0" baseline="-25000" i="0" lang="en-US" sz="16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5" name="Google Shape;1815;p76"/>
          <p:cNvSpPr/>
          <p:nvPr/>
        </p:nvSpPr>
        <p:spPr>
          <a:xfrm>
            <a:off x="2369264" y="3728151"/>
            <a:ext cx="252600" cy="227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816" name="Google Shape;1816;p76"/>
          <p:cNvGrpSpPr/>
          <p:nvPr/>
        </p:nvGrpSpPr>
        <p:grpSpPr>
          <a:xfrm>
            <a:off x="1759530" y="3661763"/>
            <a:ext cx="1641300" cy="338700"/>
            <a:chOff x="1759530" y="3661763"/>
            <a:chExt cx="1641300" cy="338700"/>
          </a:xfrm>
        </p:grpSpPr>
        <p:cxnSp>
          <p:nvCxnSpPr>
            <p:cNvPr id="1817" name="Google Shape;1817;p76"/>
            <p:cNvCxnSpPr/>
            <p:nvPr/>
          </p:nvCxnSpPr>
          <p:spPr>
            <a:xfrm rot="10800000">
              <a:off x="1759530" y="3839649"/>
              <a:ext cx="1641300" cy="0"/>
            </a:xfrm>
            <a:prstGeom prst="straightConnector1">
              <a:avLst/>
            </a:prstGeom>
            <a:noFill/>
            <a:ln cap="flat" cmpd="sng" w="9525">
              <a:solidFill>
                <a:srgbClr val="29A9EA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1818" name="Google Shape;1818;p76"/>
            <p:cNvSpPr txBox="1"/>
            <p:nvPr/>
          </p:nvSpPr>
          <p:spPr>
            <a:xfrm>
              <a:off x="2315510" y="3661763"/>
              <a:ext cx="4590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n-US" sz="16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O</a:t>
              </a:r>
              <a:r>
                <a:rPr b="0" baseline="-25000" i="0" lang="en-US" sz="16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76"/>
          <p:cNvSpPr/>
          <p:nvPr/>
        </p:nvSpPr>
        <p:spPr>
          <a:xfrm>
            <a:off x="8624002" y="5214579"/>
            <a:ext cx="892200" cy="1104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0" name="Google Shape;1820;p76"/>
          <p:cNvSpPr/>
          <p:nvPr/>
        </p:nvSpPr>
        <p:spPr>
          <a:xfrm>
            <a:off x="8624002" y="5303700"/>
            <a:ext cx="892200" cy="1104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1" name="Google Shape;1821;p76"/>
          <p:cNvSpPr/>
          <p:nvPr/>
        </p:nvSpPr>
        <p:spPr>
          <a:xfrm>
            <a:off x="8620344" y="5425404"/>
            <a:ext cx="892200" cy="1104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2" name="Google Shape;1822;p76"/>
          <p:cNvSpPr txBox="1"/>
          <p:nvPr/>
        </p:nvSpPr>
        <p:spPr>
          <a:xfrm>
            <a:off x="8345639" y="2644827"/>
            <a:ext cx="2560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object data requested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76"/>
          <p:cNvSpPr/>
          <p:nvPr/>
        </p:nvSpPr>
        <p:spPr>
          <a:xfrm>
            <a:off x="7955470" y="4068021"/>
            <a:ext cx="596700" cy="3693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7F7F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4" name="Google Shape;1824;p76"/>
          <p:cNvSpPr txBox="1"/>
          <p:nvPr/>
        </p:nvSpPr>
        <p:spPr>
          <a:xfrm>
            <a:off x="9706653" y="3898744"/>
            <a:ext cx="717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</a:t>
            </a:r>
            <a:r>
              <a:rPr b="0" baseline="-2500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5" name="Google Shape;1825;p76"/>
          <p:cNvSpPr/>
          <p:nvPr/>
        </p:nvSpPr>
        <p:spPr>
          <a:xfrm>
            <a:off x="10303411" y="3858836"/>
            <a:ext cx="394800" cy="227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6" name="Google Shape;1826;p76"/>
          <p:cNvSpPr txBox="1"/>
          <p:nvPr/>
        </p:nvSpPr>
        <p:spPr>
          <a:xfrm>
            <a:off x="9717406" y="4747954"/>
            <a:ext cx="717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</a:t>
            </a:r>
            <a:r>
              <a:rPr b="0" baseline="-2500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7" name="Google Shape;1827;p76"/>
          <p:cNvSpPr txBox="1"/>
          <p:nvPr/>
        </p:nvSpPr>
        <p:spPr>
          <a:xfrm>
            <a:off x="9717374" y="5101897"/>
            <a:ext cx="717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</a:t>
            </a:r>
            <a:r>
              <a:rPr b="0" baseline="-2500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8" name="Google Shape;1828;p76"/>
          <p:cNvSpPr txBox="1"/>
          <p:nvPr/>
        </p:nvSpPr>
        <p:spPr>
          <a:xfrm>
            <a:off x="9722211" y="5425404"/>
            <a:ext cx="717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</a:t>
            </a:r>
            <a:r>
              <a:rPr b="0" baseline="-2500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29" name="Google Shape;1829;p76"/>
          <p:cNvCxnSpPr/>
          <p:nvPr/>
        </p:nvCxnSpPr>
        <p:spPr>
          <a:xfrm>
            <a:off x="9583543" y="5324881"/>
            <a:ext cx="186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30" name="Google Shape;1830;p76"/>
          <p:cNvCxnSpPr/>
          <p:nvPr/>
        </p:nvCxnSpPr>
        <p:spPr>
          <a:xfrm flipH="1" rot="10800000">
            <a:off x="9589060" y="5022600"/>
            <a:ext cx="180600" cy="145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31" name="Google Shape;1831;p76"/>
          <p:cNvCxnSpPr/>
          <p:nvPr/>
        </p:nvCxnSpPr>
        <p:spPr>
          <a:xfrm>
            <a:off x="9593643" y="5502519"/>
            <a:ext cx="180600" cy="145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32" name="Google Shape;1832;p76"/>
          <p:cNvSpPr txBox="1"/>
          <p:nvPr/>
        </p:nvSpPr>
        <p:spPr>
          <a:xfrm>
            <a:off x="3131136" y="6194429"/>
            <a:ext cx="6552900" cy="50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13017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2400"/>
              <a:buFont typeface="Noto Sans Symbols"/>
              <a:buNone/>
            </a:pPr>
            <a:r>
              <a:rPr b="0" i="1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</a:t>
            </a:r>
            <a:r>
              <a:rPr b="0" baseline="-25000" i="1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b="0" i="1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, O</a:t>
            </a:r>
            <a:r>
              <a:rPr b="0" baseline="-25000" i="1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b="0" i="1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, O</a:t>
            </a:r>
            <a:r>
              <a:rPr b="0" baseline="-25000" i="1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r>
              <a:rPr b="0" i="1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delivered quickly, O</a:t>
            </a:r>
            <a:r>
              <a:rPr b="0" baseline="-25000" i="1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 </a:t>
            </a:r>
            <a:r>
              <a:rPr b="0" i="1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slightly delayed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79375" lvl="1" marL="69532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833" name="Google Shape;1833;p76"/>
          <p:cNvGrpSpPr/>
          <p:nvPr/>
        </p:nvGrpSpPr>
        <p:grpSpPr>
          <a:xfrm>
            <a:off x="3362909" y="3078482"/>
            <a:ext cx="4053000" cy="381097"/>
            <a:chOff x="3362909" y="3078482"/>
            <a:chExt cx="4053000" cy="381097"/>
          </a:xfrm>
        </p:grpSpPr>
        <p:cxnSp>
          <p:nvCxnSpPr>
            <p:cNvPr id="1834" name="Google Shape;1834;p76"/>
            <p:cNvCxnSpPr/>
            <p:nvPr/>
          </p:nvCxnSpPr>
          <p:spPr>
            <a:xfrm flipH="1">
              <a:off x="3362909" y="3078482"/>
              <a:ext cx="4053000" cy="2733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1835" name="Google Shape;1835;p76"/>
            <p:cNvSpPr/>
            <p:nvPr/>
          </p:nvSpPr>
          <p:spPr>
            <a:xfrm>
              <a:off x="3479865" y="3082818"/>
              <a:ext cx="3875928" cy="376761"/>
            </a:xfrm>
            <a:custGeom>
              <a:rect b="b" l="l" r="r" t="t"/>
              <a:pathLst>
                <a:path extrusionOk="0" h="6552362" w="3875928">
                  <a:moveTo>
                    <a:pt x="3875928" y="0"/>
                  </a:moveTo>
                  <a:lnTo>
                    <a:pt x="412" y="4599620"/>
                  </a:lnTo>
                  <a:cubicBezTo>
                    <a:pt x="1836" y="5253373"/>
                    <a:pt x="-1014" y="5898609"/>
                    <a:pt x="410" y="6552362"/>
                  </a:cubicBezTo>
                  <a:lnTo>
                    <a:pt x="3871655" y="1974078"/>
                  </a:lnTo>
                  <a:cubicBezTo>
                    <a:pt x="3873079" y="1316052"/>
                    <a:pt x="3874504" y="658026"/>
                    <a:pt x="38759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36" name="Google Shape;1836;p76"/>
          <p:cNvSpPr/>
          <p:nvPr/>
        </p:nvSpPr>
        <p:spPr>
          <a:xfrm>
            <a:off x="3480625" y="3596230"/>
            <a:ext cx="3875928" cy="376761"/>
          </a:xfrm>
          <a:custGeom>
            <a:rect b="b" l="l" r="r" t="t"/>
            <a:pathLst>
              <a:path extrusionOk="0" h="6552362" w="3875928">
                <a:moveTo>
                  <a:pt x="3875928" y="0"/>
                </a:moveTo>
                <a:lnTo>
                  <a:pt x="412" y="4599620"/>
                </a:lnTo>
                <a:cubicBezTo>
                  <a:pt x="1836" y="5253373"/>
                  <a:pt x="-1014" y="5898609"/>
                  <a:pt x="410" y="6552362"/>
                </a:cubicBezTo>
                <a:lnTo>
                  <a:pt x="3871655" y="1974078"/>
                </a:lnTo>
                <a:cubicBezTo>
                  <a:pt x="3873079" y="1316052"/>
                  <a:pt x="3874504" y="658026"/>
                  <a:pt x="387592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7" name="Google Shape;1837;p76"/>
          <p:cNvSpPr/>
          <p:nvPr/>
        </p:nvSpPr>
        <p:spPr>
          <a:xfrm>
            <a:off x="3485129" y="3719557"/>
            <a:ext cx="3875928" cy="376761"/>
          </a:xfrm>
          <a:custGeom>
            <a:rect b="b" l="l" r="r" t="t"/>
            <a:pathLst>
              <a:path extrusionOk="0" h="6552362" w="3875928">
                <a:moveTo>
                  <a:pt x="3875928" y="0"/>
                </a:moveTo>
                <a:lnTo>
                  <a:pt x="412" y="4599620"/>
                </a:lnTo>
                <a:cubicBezTo>
                  <a:pt x="1836" y="5253373"/>
                  <a:pt x="-1014" y="5898609"/>
                  <a:pt x="410" y="6552362"/>
                </a:cubicBezTo>
                <a:lnTo>
                  <a:pt x="3871655" y="1974078"/>
                </a:lnTo>
                <a:cubicBezTo>
                  <a:pt x="3873079" y="1316052"/>
                  <a:pt x="3874504" y="658026"/>
                  <a:pt x="3875928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8" name="Google Shape;1838;p76"/>
          <p:cNvSpPr/>
          <p:nvPr/>
        </p:nvSpPr>
        <p:spPr>
          <a:xfrm>
            <a:off x="2575260" y="3949241"/>
            <a:ext cx="310800" cy="281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839" name="Google Shape;1839;p76"/>
          <p:cNvGrpSpPr/>
          <p:nvPr/>
        </p:nvGrpSpPr>
        <p:grpSpPr>
          <a:xfrm>
            <a:off x="1756530" y="3920514"/>
            <a:ext cx="1644300" cy="338700"/>
            <a:chOff x="1756530" y="3920514"/>
            <a:chExt cx="1644300" cy="338700"/>
          </a:xfrm>
        </p:grpSpPr>
        <p:cxnSp>
          <p:nvCxnSpPr>
            <p:cNvPr id="1840" name="Google Shape;1840;p76"/>
            <p:cNvCxnSpPr/>
            <p:nvPr/>
          </p:nvCxnSpPr>
          <p:spPr>
            <a:xfrm rot="10800000">
              <a:off x="1756530" y="4094530"/>
              <a:ext cx="1644300" cy="0"/>
            </a:xfrm>
            <a:prstGeom prst="straightConnector1">
              <a:avLst/>
            </a:prstGeom>
            <a:noFill/>
            <a:ln cap="flat" cmpd="sng" w="9525">
              <a:solidFill>
                <a:srgbClr val="29A9EA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1841" name="Google Shape;1841;p76"/>
            <p:cNvSpPr txBox="1"/>
            <p:nvPr/>
          </p:nvSpPr>
          <p:spPr>
            <a:xfrm>
              <a:off x="2554202" y="3920514"/>
              <a:ext cx="4548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n-US" sz="16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O</a:t>
              </a:r>
              <a:r>
                <a:rPr b="0" baseline="-25000" i="0" lang="en-US" sz="16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42" name="Google Shape;1842;p76"/>
          <p:cNvSpPr/>
          <p:nvPr/>
        </p:nvSpPr>
        <p:spPr>
          <a:xfrm>
            <a:off x="2869378" y="5701781"/>
            <a:ext cx="269700" cy="229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843" name="Google Shape;1843;p76"/>
          <p:cNvGrpSpPr/>
          <p:nvPr/>
        </p:nvGrpSpPr>
        <p:grpSpPr>
          <a:xfrm>
            <a:off x="1706164" y="5621746"/>
            <a:ext cx="1641300" cy="338700"/>
            <a:chOff x="1706164" y="5621746"/>
            <a:chExt cx="1641300" cy="338700"/>
          </a:xfrm>
        </p:grpSpPr>
        <p:cxnSp>
          <p:nvCxnSpPr>
            <p:cNvPr id="1844" name="Google Shape;1844;p76"/>
            <p:cNvCxnSpPr/>
            <p:nvPr/>
          </p:nvCxnSpPr>
          <p:spPr>
            <a:xfrm rot="10800000">
              <a:off x="1706164" y="5804632"/>
              <a:ext cx="1641300" cy="0"/>
            </a:xfrm>
            <a:prstGeom prst="straightConnector1">
              <a:avLst/>
            </a:prstGeom>
            <a:noFill/>
            <a:ln cap="flat" cmpd="sng" w="9525">
              <a:solidFill>
                <a:srgbClr val="29A9EA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1845" name="Google Shape;1845;p76"/>
            <p:cNvSpPr txBox="1"/>
            <p:nvPr/>
          </p:nvSpPr>
          <p:spPr>
            <a:xfrm>
              <a:off x="2801769" y="5621746"/>
              <a:ext cx="4590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n-US" sz="16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O</a:t>
              </a:r>
              <a:r>
                <a:rPr b="0" baseline="-25000" i="0" lang="en-US" sz="16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846" name="Google Shape;1846;p76"/>
          <p:cNvCxnSpPr/>
          <p:nvPr/>
        </p:nvCxnSpPr>
        <p:spPr>
          <a:xfrm>
            <a:off x="8570246" y="5311450"/>
            <a:ext cx="9819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47" name="Google Shape;1847;p76"/>
          <p:cNvCxnSpPr/>
          <p:nvPr/>
        </p:nvCxnSpPr>
        <p:spPr>
          <a:xfrm>
            <a:off x="8585033" y="4956968"/>
            <a:ext cx="9819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48" name="Google Shape;1848;p76"/>
          <p:cNvCxnSpPr/>
          <p:nvPr/>
        </p:nvCxnSpPr>
        <p:spPr>
          <a:xfrm>
            <a:off x="8579058" y="4824874"/>
            <a:ext cx="9819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49" name="Google Shape;1849;p76"/>
          <p:cNvCxnSpPr/>
          <p:nvPr/>
        </p:nvCxnSpPr>
        <p:spPr>
          <a:xfrm>
            <a:off x="8573083" y="4692780"/>
            <a:ext cx="9819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50" name="Google Shape;1850;p76"/>
          <p:cNvCxnSpPr/>
          <p:nvPr/>
        </p:nvCxnSpPr>
        <p:spPr>
          <a:xfrm>
            <a:off x="8567108" y="4560686"/>
            <a:ext cx="9819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51" name="Google Shape;1851;p76"/>
          <p:cNvCxnSpPr/>
          <p:nvPr/>
        </p:nvCxnSpPr>
        <p:spPr>
          <a:xfrm>
            <a:off x="8561133" y="4428592"/>
            <a:ext cx="9819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52" name="Google Shape;1852;p76"/>
          <p:cNvCxnSpPr/>
          <p:nvPr/>
        </p:nvCxnSpPr>
        <p:spPr>
          <a:xfrm>
            <a:off x="8555158" y="4296498"/>
            <a:ext cx="9819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53" name="Google Shape;1853;p76"/>
          <p:cNvCxnSpPr/>
          <p:nvPr/>
        </p:nvCxnSpPr>
        <p:spPr>
          <a:xfrm>
            <a:off x="8549183" y="4164404"/>
            <a:ext cx="9819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54" name="Google Shape;1854;p76"/>
          <p:cNvCxnSpPr/>
          <p:nvPr/>
        </p:nvCxnSpPr>
        <p:spPr>
          <a:xfrm>
            <a:off x="8543208" y="4032310"/>
            <a:ext cx="9819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55" name="Google Shape;1855;p76"/>
          <p:cNvCxnSpPr/>
          <p:nvPr/>
        </p:nvCxnSpPr>
        <p:spPr>
          <a:xfrm>
            <a:off x="8537233" y="3900216"/>
            <a:ext cx="9819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56" name="Google Shape;1856;p76"/>
          <p:cNvCxnSpPr/>
          <p:nvPr/>
        </p:nvCxnSpPr>
        <p:spPr>
          <a:xfrm>
            <a:off x="8531258" y="3768122"/>
            <a:ext cx="9819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57" name="Google Shape;1857;p76"/>
          <p:cNvCxnSpPr/>
          <p:nvPr/>
        </p:nvCxnSpPr>
        <p:spPr>
          <a:xfrm>
            <a:off x="8525283" y="3636028"/>
            <a:ext cx="9819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58" name="Google Shape;1858;p76"/>
          <p:cNvCxnSpPr/>
          <p:nvPr/>
        </p:nvCxnSpPr>
        <p:spPr>
          <a:xfrm>
            <a:off x="8540494" y="3503934"/>
            <a:ext cx="9819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59" name="Google Shape;1859;p76"/>
          <p:cNvCxnSpPr/>
          <p:nvPr/>
        </p:nvCxnSpPr>
        <p:spPr>
          <a:xfrm>
            <a:off x="8534519" y="3371840"/>
            <a:ext cx="9819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60" name="Google Shape;1860;p76"/>
          <p:cNvCxnSpPr/>
          <p:nvPr/>
        </p:nvCxnSpPr>
        <p:spPr>
          <a:xfrm>
            <a:off x="8535606" y="3239746"/>
            <a:ext cx="9819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61" name="Google Shape;1861;p76"/>
          <p:cNvCxnSpPr/>
          <p:nvPr/>
        </p:nvCxnSpPr>
        <p:spPr>
          <a:xfrm flipH="1" rot="10800000">
            <a:off x="3452698" y="3962101"/>
            <a:ext cx="3980700" cy="289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62" name="Google Shape;1862;p76"/>
          <p:cNvCxnSpPr/>
          <p:nvPr/>
        </p:nvCxnSpPr>
        <p:spPr>
          <a:xfrm flipH="1" rot="10800000">
            <a:off x="3392013" y="4113090"/>
            <a:ext cx="3980700" cy="289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63" name="Google Shape;1863;p76"/>
          <p:cNvCxnSpPr/>
          <p:nvPr/>
        </p:nvCxnSpPr>
        <p:spPr>
          <a:xfrm flipH="1" rot="10800000">
            <a:off x="3403873" y="4250684"/>
            <a:ext cx="3980700" cy="289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64" name="Google Shape;1864;p76"/>
          <p:cNvCxnSpPr/>
          <p:nvPr/>
        </p:nvCxnSpPr>
        <p:spPr>
          <a:xfrm flipH="1" rot="10800000">
            <a:off x="3415733" y="4399566"/>
            <a:ext cx="3980700" cy="289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65" name="Google Shape;1865;p76"/>
          <p:cNvCxnSpPr/>
          <p:nvPr/>
        </p:nvCxnSpPr>
        <p:spPr>
          <a:xfrm flipH="1" rot="10800000">
            <a:off x="3474493" y="5562154"/>
            <a:ext cx="3980700" cy="289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66" name="Google Shape;1866;p76"/>
          <p:cNvCxnSpPr/>
          <p:nvPr/>
        </p:nvCxnSpPr>
        <p:spPr>
          <a:xfrm flipH="1" rot="10800000">
            <a:off x="3486353" y="5716680"/>
            <a:ext cx="3980700" cy="289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67" name="Google Shape;1867;p76"/>
          <p:cNvCxnSpPr/>
          <p:nvPr/>
        </p:nvCxnSpPr>
        <p:spPr>
          <a:xfrm flipH="1" rot="10800000">
            <a:off x="3467438" y="4527487"/>
            <a:ext cx="3980700" cy="289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68" name="Google Shape;1868;p76"/>
          <p:cNvCxnSpPr/>
          <p:nvPr/>
        </p:nvCxnSpPr>
        <p:spPr>
          <a:xfrm flipH="1" rot="10800000">
            <a:off x="3406753" y="4678476"/>
            <a:ext cx="3980700" cy="289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69" name="Google Shape;1869;p76"/>
          <p:cNvCxnSpPr/>
          <p:nvPr/>
        </p:nvCxnSpPr>
        <p:spPr>
          <a:xfrm flipH="1" rot="10800000">
            <a:off x="3418613" y="4816070"/>
            <a:ext cx="3980700" cy="289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70" name="Google Shape;1870;p76"/>
          <p:cNvCxnSpPr/>
          <p:nvPr/>
        </p:nvCxnSpPr>
        <p:spPr>
          <a:xfrm flipH="1" rot="10800000">
            <a:off x="3430473" y="4964952"/>
            <a:ext cx="3980700" cy="289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71" name="Google Shape;1871;p76"/>
          <p:cNvCxnSpPr/>
          <p:nvPr/>
        </p:nvCxnSpPr>
        <p:spPr>
          <a:xfrm flipH="1" rot="10800000">
            <a:off x="3482178" y="5092873"/>
            <a:ext cx="3980700" cy="289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72" name="Google Shape;1872;p76"/>
          <p:cNvCxnSpPr/>
          <p:nvPr/>
        </p:nvCxnSpPr>
        <p:spPr>
          <a:xfrm flipH="1" rot="10800000">
            <a:off x="3421493" y="5243862"/>
            <a:ext cx="3980700" cy="289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73" name="Google Shape;1873;p76"/>
          <p:cNvCxnSpPr/>
          <p:nvPr/>
        </p:nvCxnSpPr>
        <p:spPr>
          <a:xfrm flipH="1" rot="10800000">
            <a:off x="3433353" y="5381456"/>
            <a:ext cx="3980700" cy="289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74" name="Google Shape;1874;p76"/>
          <p:cNvSpPr txBox="1"/>
          <p:nvPr>
            <p:ph idx="12" type="sldNum"/>
          </p:nvPr>
        </p:nvSpPr>
        <p:spPr>
          <a:xfrm>
            <a:off x="9219616" y="6443089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9" name="Shape 1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0" name="Google Shape;1880;p77"/>
          <p:cNvSpPr txBox="1"/>
          <p:nvPr>
            <p:ph type="title"/>
          </p:nvPr>
        </p:nvSpPr>
        <p:spPr>
          <a:xfrm>
            <a:off x="651417" y="223762"/>
            <a:ext cx="10515600" cy="89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4400"/>
              <a:t>HTTP/2 to HTTP/3</a:t>
            </a:r>
            <a:endParaRPr sz="4400"/>
          </a:p>
        </p:txBody>
      </p:sp>
      <p:sp>
        <p:nvSpPr>
          <p:cNvPr id="1881" name="Google Shape;1881;p77"/>
          <p:cNvSpPr txBox="1"/>
          <p:nvPr/>
        </p:nvSpPr>
        <p:spPr>
          <a:xfrm>
            <a:off x="833751" y="1490127"/>
            <a:ext cx="10458300" cy="44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6508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3200"/>
              <a:buFont typeface="Noto Sans Symbols"/>
              <a:buNone/>
            </a:pPr>
            <a:r>
              <a:rPr b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HTTP/2 over single TCP connection means: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0987" lvl="0" marL="34607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3200"/>
              <a:buFont typeface="Noto Sans Symbols"/>
              <a:buChar char="▪"/>
            </a:pPr>
            <a:r>
              <a:rPr b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no security over vanilla TCP connection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0987" lvl="0" marL="34607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3200"/>
              <a:buFont typeface="Noto Sans Symbols"/>
              <a:buChar char="▪"/>
            </a:pPr>
            <a:r>
              <a:rPr b="0" i="0" lang="en-US" sz="32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HTTP/3: </a:t>
            </a:r>
            <a:endParaRPr b="0" i="0" sz="35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0987" lvl="0" marL="34607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3200"/>
              <a:buFont typeface="Noto Sans Symbols"/>
              <a:buChar char="▪"/>
            </a:pPr>
            <a:r>
              <a:rPr b="1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Built on QUIC</a:t>
            </a:r>
            <a:r>
              <a:rPr b="0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Utilizes QUIC (over UDP) to manage connections, reducing latency via integrated transport and security protocols.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0987" lvl="0" marL="34607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3200"/>
              <a:buFont typeface="Noto Sans Symbols"/>
              <a:buChar char="▪"/>
            </a:pPr>
            <a:r>
              <a:rPr b="1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Connection Migration</a:t>
            </a:r>
            <a:r>
              <a:rPr b="0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Supports changes in the client's network connection (e.g., switching from Wi-Fi to cellular) without needing to restart sessions.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79375" lvl="1" marL="69532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Pts val="2400"/>
              <a:buFont typeface="Arial"/>
              <a:buNone/>
            </a:pPr>
            <a:r>
              <a:t/>
            </a:r>
            <a:endParaRPr b="0" i="0" sz="6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2" name="Google Shape;1882;p77"/>
          <p:cNvSpPr txBox="1"/>
          <p:nvPr>
            <p:ph idx="12" type="sldNum"/>
          </p:nvPr>
        </p:nvSpPr>
        <p:spPr>
          <a:xfrm>
            <a:off x="9219616" y="6443089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6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p78"/>
          <p:cNvSpPr txBox="1"/>
          <p:nvPr>
            <p:ph type="ctrTitle"/>
          </p:nvPr>
        </p:nvSpPr>
        <p:spPr>
          <a:xfrm>
            <a:off x="1449977" y="1380068"/>
            <a:ext cx="10053000" cy="2616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orbel"/>
              <a:buNone/>
            </a:pPr>
            <a:r>
              <a:rPr lang="en-US"/>
              <a:t>HTTPS</a:t>
            </a:r>
            <a:endParaRPr/>
          </a:p>
        </p:txBody>
      </p:sp>
      <p:sp>
        <p:nvSpPr>
          <p:cNvPr id="1888" name="Google Shape;1888;p78"/>
          <p:cNvSpPr txBox="1"/>
          <p:nvPr/>
        </p:nvSpPr>
        <p:spPr>
          <a:xfrm>
            <a:off x="8502975" y="4166075"/>
            <a:ext cx="3000000" cy="14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33"/>
              <a:buFont typeface="Arial"/>
              <a:buNone/>
            </a:pPr>
            <a:r>
              <a:rPr b="1" i="0" lang="en-US" sz="4033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Part 6</a:t>
            </a:r>
            <a:br>
              <a:rPr b="1" i="0" lang="en-US" sz="4033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</a:br>
            <a:r>
              <a:rPr b="1" i="0" lang="en-US" sz="4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 </a:t>
            </a:r>
            <a:endParaRPr b="0" i="0" sz="40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  <p:transition spd="slow">
    <p:push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5"/>
          <p:cNvSpPr txBox="1"/>
          <p:nvPr>
            <p:ph type="title"/>
          </p:nvPr>
        </p:nvSpPr>
        <p:spPr>
          <a:xfrm>
            <a:off x="711200" y="149934"/>
            <a:ext cx="103632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b="1" lang="en-US"/>
              <a:t>Application Layer</a:t>
            </a:r>
            <a:endParaRPr/>
          </a:p>
        </p:txBody>
      </p:sp>
      <p:pic>
        <p:nvPicPr>
          <p:cNvPr descr="services02" id="210" name="Google Shape;210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67949" y="1587413"/>
            <a:ext cx="9424911" cy="4630664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25"/>
          <p:cNvSpPr/>
          <p:nvPr/>
        </p:nvSpPr>
        <p:spPr>
          <a:xfrm>
            <a:off x="5286058" y="2216919"/>
            <a:ext cx="2025987" cy="409318"/>
          </a:xfrm>
          <a:prstGeom prst="rect">
            <a:avLst/>
          </a:prstGeom>
          <a:noFill/>
          <a:ln cap="flat" cmpd="sng" w="5715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 vs HTTPS comparison graphic featuring two diagrams that showcase HTTP works and how HTTPS works." id="1894" name="Google Shape;1894;p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6900" y="1132125"/>
            <a:ext cx="6317025" cy="5304700"/>
          </a:xfrm>
          <a:prstGeom prst="rect">
            <a:avLst/>
          </a:prstGeom>
          <a:noFill/>
          <a:ln>
            <a:noFill/>
          </a:ln>
        </p:spPr>
      </p:pic>
      <p:sp>
        <p:nvSpPr>
          <p:cNvPr id="1895" name="Google Shape;1895;p79"/>
          <p:cNvSpPr txBox="1"/>
          <p:nvPr>
            <p:ph idx="4294967295" type="title"/>
          </p:nvPr>
        </p:nvSpPr>
        <p:spPr>
          <a:xfrm>
            <a:off x="1811338" y="193676"/>
            <a:ext cx="7962900" cy="73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orbel"/>
              <a:buNone/>
            </a:pPr>
            <a:r>
              <a:rPr lang="en-US" sz="3600"/>
              <a:t>HTTPS</a:t>
            </a:r>
            <a:endParaRPr/>
          </a:p>
        </p:txBody>
      </p:sp>
      <p:sp>
        <p:nvSpPr>
          <p:cNvPr id="1896" name="Google Shape;1896;p79"/>
          <p:cNvSpPr/>
          <p:nvPr/>
        </p:nvSpPr>
        <p:spPr>
          <a:xfrm>
            <a:off x="6751225" y="1272625"/>
            <a:ext cx="5115300" cy="55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More secure version of HTTP</a:t>
            </a:r>
            <a:endParaRPr b="0" i="1" sz="2400" u="none" cap="none" strike="noStrike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Allows transferring the data in an encrypted form.</a:t>
            </a:r>
            <a:endParaRPr b="0" i="0" sz="2400" u="none" cap="none" strike="noStrike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Uses an encryption protocol known as </a:t>
            </a:r>
            <a:r>
              <a:rPr b="1" i="0" lang="en-US" sz="2400" u="none" cap="none" strike="noStrike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Transport Layer Security</a:t>
            </a:r>
            <a:r>
              <a:rPr b="0" i="0" lang="en-US" sz="24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, and officially, it is referred to as a </a:t>
            </a:r>
            <a:r>
              <a:rPr b="1" i="0" lang="en-US" sz="2400" u="none" cap="none" strike="noStrike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Secure Sockets Layer (SSL).</a:t>
            </a:r>
            <a:endParaRPr b="1" i="0" sz="2400" u="none" cap="none" strike="noStrike">
              <a:solidFill>
                <a:srgbClr val="0000C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HTTPS transmits the data over 443 port number.</a:t>
            </a:r>
            <a:endParaRPr b="0" i="0" sz="2400" u="none" cap="none" strike="noStrike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0500" lvl="0" marL="342900" marR="0" rtl="0" algn="l">
              <a:lnSpc>
                <a:spcPct val="85000"/>
              </a:lnSpc>
              <a:spcBef>
                <a:spcPts val="120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0" name="Shape 1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1" name="Google Shape;1901;p80"/>
          <p:cNvSpPr txBox="1"/>
          <p:nvPr>
            <p:ph type="title"/>
          </p:nvPr>
        </p:nvSpPr>
        <p:spPr>
          <a:xfrm>
            <a:off x="1511785" y="207568"/>
            <a:ext cx="10018800" cy="57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None/>
            </a:pPr>
            <a:r>
              <a:rPr b="1" lang="en-US"/>
              <a:t>HTTPS</a:t>
            </a:r>
            <a:endParaRPr b="1"/>
          </a:p>
        </p:txBody>
      </p:sp>
      <p:sp>
        <p:nvSpPr>
          <p:cNvPr id="1902" name="Google Shape;1902;p80"/>
          <p:cNvSpPr/>
          <p:nvPr/>
        </p:nvSpPr>
        <p:spPr>
          <a:xfrm>
            <a:off x="1037750" y="990625"/>
            <a:ext cx="10492800" cy="56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74650" lvl="0" marL="457200" marR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99"/>
              </a:buClr>
              <a:buSzPts val="2300"/>
              <a:buFont typeface="Arial"/>
              <a:buChar char="●"/>
            </a:pPr>
            <a:r>
              <a:rPr b="0" i="0" lang="en-US" sz="23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Websites to have an HTTPS protocol, need to install the </a:t>
            </a:r>
            <a:r>
              <a:rPr b="1" i="0" lang="en-US" sz="2300" u="none" cap="none" strike="noStrike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signed SSL certificate.</a:t>
            </a:r>
            <a:endParaRPr b="1" i="0" sz="2300" u="none" cap="none" strike="noStrike">
              <a:solidFill>
                <a:srgbClr val="0000C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7465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300"/>
              <a:buFont typeface="Arial"/>
              <a:buChar char="●"/>
            </a:pPr>
            <a:r>
              <a:rPr b="0" i="0" lang="en-US" sz="23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The SSL protocol encrypts the data which the client transmits to the server.</a:t>
            </a:r>
            <a:endParaRPr b="0" i="0" sz="2300" u="none" cap="none" strike="noStrike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746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300"/>
              <a:buFont typeface="Arial"/>
              <a:buChar char="●"/>
            </a:pPr>
            <a:r>
              <a:rPr b="0" i="0" lang="en-US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This digital certificate is a file that contains </a:t>
            </a:r>
            <a:endParaRPr b="0" i="0" sz="2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19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100"/>
              <a:buFont typeface="Arial"/>
              <a:buChar char="○"/>
            </a:pPr>
            <a:r>
              <a:rPr b="0" i="0" lang="en-US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Information about the organization to help it authenticate</a:t>
            </a:r>
            <a:endParaRPr b="0" i="0" sz="2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19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100"/>
              <a:buFont typeface="Arial"/>
              <a:buChar char="○"/>
            </a:pPr>
            <a:r>
              <a:rPr b="0" i="0" lang="en-US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Cryptographic information that helps site users communicate with it securely through encryption.</a:t>
            </a:r>
            <a:endParaRPr b="0" i="0" sz="2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just">
              <a:lnSpc>
                <a:spcPct val="17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74650" lvl="0" marL="457200" marR="0" rtl="0" algn="just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300"/>
              <a:buFont typeface="Arial"/>
              <a:buChar char="●"/>
            </a:pPr>
            <a:r>
              <a:rPr b="0" i="0" lang="en-US" sz="23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It is a transport layer protocol.</a:t>
            </a:r>
            <a:endParaRPr b="0" i="0" sz="2300" u="none" cap="none" strike="noStrike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7465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300"/>
              <a:buFont typeface="Arial"/>
              <a:buChar char="●"/>
            </a:pPr>
            <a:r>
              <a:rPr b="1" i="0" lang="en-US" sz="2300" u="none" cap="none" strike="noStrike">
                <a:solidFill>
                  <a:srgbClr val="7E28CD"/>
                </a:solidFill>
                <a:latin typeface="Arial"/>
                <a:ea typeface="Arial"/>
                <a:cs typeface="Arial"/>
                <a:sym typeface="Arial"/>
              </a:rPr>
              <a:t>SEO Advantage</a:t>
            </a:r>
            <a:r>
              <a:rPr b="0" i="0" lang="en-US" sz="23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: GOOGLE gives the preferences to those websites that use HTTPS rather than the websites that use HTTP.</a:t>
            </a:r>
            <a:endParaRPr b="0" i="0" sz="2300" u="none" cap="none" strike="noStrike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457200" marR="0" rtl="0" algn="just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300"/>
              <a:buFont typeface="Arial"/>
              <a:buNone/>
            </a:pPr>
            <a:r>
              <a:t/>
            </a:r>
            <a:endParaRPr b="0" i="0" sz="2300" u="none" cap="none" strike="noStrike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0500" lvl="0" marL="342900" marR="0" rtl="0" algn="l">
              <a:lnSpc>
                <a:spcPct val="85000"/>
              </a:lnSpc>
              <a:spcBef>
                <a:spcPts val="48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screenshot of the not secure warning message that displays when users visit insecure HTTP websites." id="1903" name="Google Shape;1903;p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56925" y="5929350"/>
            <a:ext cx="5041399" cy="85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7" name="Shape 1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8" name="Google Shape;1908;p81"/>
          <p:cNvSpPr txBox="1"/>
          <p:nvPr>
            <p:ph type="ctrTitle"/>
          </p:nvPr>
        </p:nvSpPr>
        <p:spPr>
          <a:xfrm>
            <a:off x="2928401" y="1380068"/>
            <a:ext cx="8574622" cy="261619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orbel"/>
              <a:buNone/>
            </a:pPr>
            <a:r>
              <a:rPr lang="en-US"/>
              <a:t>THE END</a:t>
            </a:r>
            <a:endParaRPr/>
          </a:p>
        </p:txBody>
      </p:sp>
      <p:sp>
        <p:nvSpPr>
          <p:cNvPr id="1909" name="Google Shape;1909;p81"/>
          <p:cNvSpPr txBox="1"/>
          <p:nvPr>
            <p:ph idx="1" type="subTitle"/>
          </p:nvPr>
        </p:nvSpPr>
        <p:spPr>
          <a:xfrm>
            <a:off x="4515377" y="3996267"/>
            <a:ext cx="6987645" cy="13885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49580" lvl="0" marL="457200" rtl="0" algn="r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SzPts val="3045"/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push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6"/>
          <p:cNvSpPr txBox="1"/>
          <p:nvPr>
            <p:ph idx="4294967295" type="body"/>
          </p:nvPr>
        </p:nvSpPr>
        <p:spPr>
          <a:xfrm>
            <a:off x="1098350" y="1295021"/>
            <a:ext cx="10654776" cy="36609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lnSpcReduction="10000"/>
          </a:bodyPr>
          <a:lstStyle/>
          <a:p>
            <a:pPr indent="-449580" lvl="0" marL="4572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3480"/>
              <a:buChar char="•"/>
            </a:pPr>
            <a:r>
              <a:rPr lang="en-US" sz="2400">
                <a:latin typeface="Verdana"/>
                <a:ea typeface="Verdana"/>
                <a:cs typeface="Verdana"/>
                <a:sym typeface="Verdana"/>
              </a:rPr>
              <a:t>When accessing information on a device, the data may not be</a:t>
            </a:r>
            <a:br>
              <a:rPr lang="en-US" sz="2400">
                <a:latin typeface="Verdana"/>
                <a:ea typeface="Verdana"/>
                <a:cs typeface="Verdana"/>
                <a:sym typeface="Verdana"/>
              </a:rPr>
            </a:br>
            <a:r>
              <a:rPr lang="en-US" sz="2400">
                <a:latin typeface="Verdana"/>
                <a:ea typeface="Verdana"/>
                <a:cs typeface="Verdana"/>
                <a:sym typeface="Verdana"/>
              </a:rPr>
              <a:t>physically stored on that device.</a:t>
            </a:r>
            <a:endParaRPr/>
          </a:p>
          <a:p>
            <a:pPr indent="-449580" lvl="0" marL="4572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3480"/>
              <a:buChar char="•"/>
            </a:pPr>
            <a:r>
              <a:rPr lang="en-US" sz="2400">
                <a:latin typeface="Verdana"/>
                <a:ea typeface="Verdana"/>
                <a:cs typeface="Verdana"/>
                <a:sym typeface="Verdana"/>
              </a:rPr>
              <a:t>If that is the case, a request must be made to the device where the data resides.</a:t>
            </a:r>
            <a:endParaRPr/>
          </a:p>
          <a:p>
            <a:pPr indent="-449580" lvl="0" marL="4572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3480"/>
              <a:buChar char="•"/>
            </a:pPr>
            <a:r>
              <a:rPr b="1" lang="en-US">
                <a:solidFill>
                  <a:srgbClr val="FF6600"/>
                </a:solidFill>
                <a:latin typeface="Verdana"/>
                <a:ea typeface="Verdana"/>
                <a:cs typeface="Verdana"/>
                <a:sym typeface="Verdana"/>
              </a:rPr>
              <a:t>Two methods:</a:t>
            </a:r>
            <a:endParaRPr/>
          </a:p>
          <a:p>
            <a:pPr indent="-104775" lvl="1" marL="855663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900"/>
              <a:buNone/>
            </a:pPr>
            <a:r>
              <a:t/>
            </a:r>
            <a:endParaRPr sz="2400">
              <a:latin typeface="Verdana"/>
              <a:ea typeface="Verdana"/>
              <a:cs typeface="Verdana"/>
              <a:sym typeface="Verdana"/>
            </a:endParaRPr>
          </a:p>
          <a:p>
            <a:pPr indent="-288925" lvl="1" marL="855663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900"/>
              <a:buChar char="•"/>
            </a:pPr>
            <a:r>
              <a:rPr lang="en-US" sz="2600">
                <a:latin typeface="Verdana"/>
                <a:ea typeface="Verdana"/>
                <a:cs typeface="Verdana"/>
                <a:sym typeface="Verdana"/>
              </a:rPr>
              <a:t>Client/Server </a:t>
            </a:r>
            <a:endParaRPr/>
          </a:p>
          <a:p>
            <a:pPr indent="-104775" lvl="1" marL="855663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900"/>
              <a:buNone/>
            </a:pPr>
            <a:r>
              <a:t/>
            </a:r>
            <a:endParaRPr sz="2600">
              <a:latin typeface="Verdana"/>
              <a:ea typeface="Verdana"/>
              <a:cs typeface="Verdana"/>
              <a:sym typeface="Verdana"/>
            </a:endParaRPr>
          </a:p>
          <a:p>
            <a:pPr indent="-288925" lvl="1" marL="855663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900"/>
              <a:buChar char="•"/>
            </a:pPr>
            <a:r>
              <a:rPr lang="en-US" sz="2600">
                <a:latin typeface="Verdana"/>
                <a:ea typeface="Verdana"/>
                <a:cs typeface="Verdana"/>
                <a:sym typeface="Verdana"/>
              </a:rPr>
              <a:t>Peer-to-Peer (P2P) </a:t>
            </a:r>
            <a:endParaRPr/>
          </a:p>
        </p:txBody>
      </p:sp>
      <p:sp>
        <p:nvSpPr>
          <p:cNvPr id="217" name="Google Shape;217;p26"/>
          <p:cNvSpPr txBox="1"/>
          <p:nvPr>
            <p:ph idx="12" type="sldNum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-US" sz="1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‹#›</a:t>
            </a:fld>
            <a:endParaRPr b="0" i="0" sz="1000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18" name="Google Shape;218;p26"/>
          <p:cNvSpPr txBox="1"/>
          <p:nvPr/>
        </p:nvSpPr>
        <p:spPr>
          <a:xfrm>
            <a:off x="711200" y="149934"/>
            <a:ext cx="103632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4000" u="none" cap="none" strike="noStrike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Application Layer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9" name="Google Shape;219;p26"/>
          <p:cNvGrpSpPr/>
          <p:nvPr/>
        </p:nvGrpSpPr>
        <p:grpSpPr>
          <a:xfrm>
            <a:off x="5363969" y="3036308"/>
            <a:ext cx="6526007" cy="3371409"/>
            <a:chOff x="5363969" y="3036308"/>
            <a:chExt cx="6526007" cy="3371409"/>
          </a:xfrm>
        </p:grpSpPr>
        <p:pic>
          <p:nvPicPr>
            <p:cNvPr id="220" name="Google Shape;220;p2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363969" y="3036308"/>
              <a:ext cx="6526007" cy="337140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1" name="Google Shape;221;p26"/>
            <p:cNvSpPr/>
            <p:nvPr/>
          </p:nvSpPr>
          <p:spPr>
            <a:xfrm>
              <a:off x="5628958" y="5833567"/>
              <a:ext cx="3310389" cy="40011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-288925" lvl="1" marL="855663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-US" sz="2000" u="none" cap="none" strike="noStrike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rPr>
                <a:t>Client-Server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2;p26"/>
            <p:cNvSpPr/>
            <p:nvPr/>
          </p:nvSpPr>
          <p:spPr>
            <a:xfrm>
              <a:off x="8735136" y="5833567"/>
              <a:ext cx="3153049" cy="40011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-288925" lvl="1" marL="855663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-US" sz="2000" u="none" cap="none" strike="noStrike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rPr>
                <a:t>Peer-to-Peer(P2P)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ovis01" id="227" name="Google Shape;227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20800" y="1828800"/>
            <a:ext cx="9973733" cy="3225800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27"/>
          <p:cNvSpPr txBox="1"/>
          <p:nvPr>
            <p:ph idx="4294967295" type="title"/>
          </p:nvPr>
        </p:nvSpPr>
        <p:spPr>
          <a:xfrm>
            <a:off x="1484311" y="49809"/>
            <a:ext cx="10018713" cy="98409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b="1" lang="en-US"/>
              <a:t>Client/Server Model</a:t>
            </a:r>
            <a:endParaRPr/>
          </a:p>
        </p:txBody>
      </p:sp>
      <p:grpSp>
        <p:nvGrpSpPr>
          <p:cNvPr id="229" name="Google Shape;229;p27"/>
          <p:cNvGrpSpPr/>
          <p:nvPr/>
        </p:nvGrpSpPr>
        <p:grpSpPr>
          <a:xfrm>
            <a:off x="7823200" y="914400"/>
            <a:ext cx="4165600" cy="4267200"/>
            <a:chOff x="3504" y="576"/>
            <a:chExt cx="2160" cy="2688"/>
          </a:xfrm>
        </p:grpSpPr>
        <p:sp>
          <p:nvSpPr>
            <p:cNvPr id="230" name="Google Shape;230;p27"/>
            <p:cNvSpPr/>
            <p:nvPr/>
          </p:nvSpPr>
          <p:spPr>
            <a:xfrm>
              <a:off x="4272" y="1152"/>
              <a:ext cx="958" cy="2112"/>
            </a:xfrm>
            <a:prstGeom prst="ellipse">
              <a:avLst/>
            </a:prstGeom>
            <a:noFill/>
            <a:ln cap="flat" cmpd="sng" w="38100">
              <a:solidFill>
                <a:srgbClr val="0000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1;p27"/>
            <p:cNvSpPr txBox="1"/>
            <p:nvPr/>
          </p:nvSpPr>
          <p:spPr>
            <a:xfrm>
              <a:off x="3504" y="576"/>
              <a:ext cx="2160" cy="542"/>
            </a:xfrm>
            <a:prstGeom prst="rect">
              <a:avLst/>
            </a:prstGeom>
            <a:solidFill>
              <a:srgbClr val="000080"/>
            </a:solidFill>
            <a:ln cap="flat" cmpd="sng" w="38100">
              <a:solidFill>
                <a:srgbClr val="00CCF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0" i="0" lang="en-US" sz="2400" u="none" cap="none" strike="noStrike">
                  <a:solidFill>
                    <a:srgbClr val="FFFF00"/>
                  </a:solidFill>
                  <a:latin typeface="Arial"/>
                  <a:ea typeface="Arial"/>
                  <a:cs typeface="Arial"/>
                  <a:sym typeface="Arial"/>
                </a:rPr>
                <a:t>Clients – hardware, software combination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2" name="Google Shape;232;p27"/>
          <p:cNvGrpSpPr/>
          <p:nvPr/>
        </p:nvGrpSpPr>
        <p:grpSpPr>
          <a:xfrm>
            <a:off x="203200" y="3886201"/>
            <a:ext cx="4267200" cy="2308225"/>
            <a:chOff x="96" y="2448"/>
            <a:chExt cx="2016" cy="1454"/>
          </a:xfrm>
        </p:grpSpPr>
        <p:cxnSp>
          <p:nvCxnSpPr>
            <p:cNvPr id="233" name="Google Shape;233;p27"/>
            <p:cNvCxnSpPr/>
            <p:nvPr/>
          </p:nvCxnSpPr>
          <p:spPr>
            <a:xfrm rot="10800000">
              <a:off x="1152" y="2448"/>
              <a:ext cx="336" cy="1008"/>
            </a:xfrm>
            <a:prstGeom prst="straightConnector1">
              <a:avLst/>
            </a:prstGeom>
            <a:noFill/>
            <a:ln cap="flat" cmpd="sng" w="57150">
              <a:solidFill>
                <a:srgbClr val="990000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234" name="Google Shape;234;p27"/>
            <p:cNvSpPr txBox="1"/>
            <p:nvPr/>
          </p:nvSpPr>
          <p:spPr>
            <a:xfrm>
              <a:off x="96" y="3360"/>
              <a:ext cx="2016" cy="542"/>
            </a:xfrm>
            <a:prstGeom prst="rect">
              <a:avLst/>
            </a:prstGeom>
            <a:solidFill>
              <a:srgbClr val="800000"/>
            </a:solidFill>
            <a:ln cap="flat" cmpd="sng" w="38100">
              <a:solidFill>
                <a:srgbClr val="FF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0" i="0" lang="en-US" sz="2400" u="none" cap="none" strike="noStrike">
                  <a:solidFill>
                    <a:srgbClr val="FFFF00"/>
                  </a:solidFill>
                  <a:latin typeface="Arial"/>
                  <a:ea typeface="Arial"/>
                  <a:cs typeface="Arial"/>
                  <a:sym typeface="Arial"/>
                </a:rPr>
                <a:t>Resources are stored on the server.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5" name="Google Shape;235;p27"/>
          <p:cNvGrpSpPr/>
          <p:nvPr/>
        </p:nvGrpSpPr>
        <p:grpSpPr>
          <a:xfrm>
            <a:off x="3352800" y="2209801"/>
            <a:ext cx="6400800" cy="1135063"/>
            <a:chOff x="1680" y="1392"/>
            <a:chExt cx="3024" cy="715"/>
          </a:xfrm>
        </p:grpSpPr>
        <p:cxnSp>
          <p:nvCxnSpPr>
            <p:cNvPr id="236" name="Google Shape;236;p27"/>
            <p:cNvCxnSpPr/>
            <p:nvPr/>
          </p:nvCxnSpPr>
          <p:spPr>
            <a:xfrm rot="10800000">
              <a:off x="1680" y="1776"/>
              <a:ext cx="1200" cy="0"/>
            </a:xfrm>
            <a:prstGeom prst="straightConnector1">
              <a:avLst/>
            </a:prstGeom>
            <a:noFill/>
            <a:ln cap="flat" cmpd="sng" w="57150">
              <a:solidFill>
                <a:srgbClr val="000099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237" name="Google Shape;237;p27"/>
            <p:cNvSpPr txBox="1"/>
            <p:nvPr/>
          </p:nvSpPr>
          <p:spPr>
            <a:xfrm>
              <a:off x="2832" y="1392"/>
              <a:ext cx="1872" cy="715"/>
            </a:xfrm>
            <a:prstGeom prst="rect">
              <a:avLst/>
            </a:prstGeom>
            <a:solidFill>
              <a:srgbClr val="000080"/>
            </a:solidFill>
            <a:ln cap="flat" cmpd="sng" w="38100">
              <a:solidFill>
                <a:srgbClr val="00CCF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b="0" i="0" lang="en-US" sz="2200" u="none" cap="none" strike="noStrike">
                  <a:solidFill>
                    <a:srgbClr val="FFFF00"/>
                  </a:solidFill>
                  <a:latin typeface="Arial"/>
                  <a:ea typeface="Arial"/>
                  <a:cs typeface="Arial"/>
                  <a:sym typeface="Arial"/>
                </a:rPr>
                <a:t>The client begins the exchange by making a request for data.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8" name="Google Shape;238;p27"/>
          <p:cNvGrpSpPr/>
          <p:nvPr/>
        </p:nvGrpSpPr>
        <p:grpSpPr>
          <a:xfrm>
            <a:off x="3352800" y="3429001"/>
            <a:ext cx="5689600" cy="769938"/>
            <a:chOff x="1488" y="2160"/>
            <a:chExt cx="2688" cy="485"/>
          </a:xfrm>
        </p:grpSpPr>
        <p:sp>
          <p:nvSpPr>
            <p:cNvPr id="239" name="Google Shape;239;p27"/>
            <p:cNvSpPr txBox="1"/>
            <p:nvPr/>
          </p:nvSpPr>
          <p:spPr>
            <a:xfrm>
              <a:off x="1488" y="2160"/>
              <a:ext cx="1872" cy="485"/>
            </a:xfrm>
            <a:prstGeom prst="rect">
              <a:avLst/>
            </a:prstGeom>
            <a:solidFill>
              <a:srgbClr val="800000"/>
            </a:solidFill>
            <a:ln cap="flat" cmpd="sng" w="38100">
              <a:solidFill>
                <a:srgbClr val="FF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b="0" i="0" lang="en-US" sz="2200" u="none" cap="none" strike="noStrike">
                  <a:solidFill>
                    <a:srgbClr val="FFFF00"/>
                  </a:solidFill>
                  <a:latin typeface="Arial"/>
                  <a:ea typeface="Arial"/>
                  <a:cs typeface="Arial"/>
                  <a:sym typeface="Arial"/>
                </a:rPr>
                <a:t>The server responds with one or more streams of data.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40" name="Google Shape;240;p27"/>
            <p:cNvCxnSpPr/>
            <p:nvPr/>
          </p:nvCxnSpPr>
          <p:spPr>
            <a:xfrm>
              <a:off x="3312" y="2496"/>
              <a:ext cx="864" cy="0"/>
            </a:xfrm>
            <a:prstGeom prst="straightConnector1">
              <a:avLst/>
            </a:prstGeom>
            <a:noFill/>
            <a:ln cap="flat" cmpd="sng" w="57150">
              <a:solidFill>
                <a:srgbClr val="990000"/>
              </a:solidFill>
              <a:prstDash val="solid"/>
              <a:round/>
              <a:headEnd len="sm" w="sm" type="none"/>
              <a:tailEnd len="med" w="med" type="triangle"/>
            </a:ln>
          </p:spPr>
        </p:cxnSp>
      </p:grpSp>
      <p:sp>
        <p:nvSpPr>
          <p:cNvPr id="241" name="Google Shape;241;p27"/>
          <p:cNvSpPr txBox="1"/>
          <p:nvPr/>
        </p:nvSpPr>
        <p:spPr>
          <a:xfrm>
            <a:off x="355600" y="931164"/>
            <a:ext cx="3962400" cy="1804988"/>
          </a:xfrm>
          <a:prstGeom prst="rect">
            <a:avLst/>
          </a:prstGeom>
          <a:solidFill>
            <a:srgbClr val="003300"/>
          </a:solidFill>
          <a:ln cap="flat" cmpd="sng" w="38100">
            <a:solidFill>
              <a:srgbClr val="00FF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May also require control information.</a:t>
            </a:r>
            <a:br>
              <a:rPr b="0" i="0" lang="en-US" sz="22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22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User Authentication</a:t>
            </a:r>
            <a:br>
              <a:rPr b="0" i="0" lang="en-US" sz="22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22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or identify a file to be transferred.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8"/>
          <p:cNvSpPr txBox="1"/>
          <p:nvPr>
            <p:ph idx="4294967295" type="title"/>
          </p:nvPr>
        </p:nvSpPr>
        <p:spPr>
          <a:xfrm>
            <a:off x="1484311" y="374497"/>
            <a:ext cx="10018713" cy="838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b="1" lang="en-US" sz="4000"/>
              <a:t>Peer-to-Peer Model</a:t>
            </a:r>
            <a:endParaRPr/>
          </a:p>
        </p:txBody>
      </p:sp>
      <p:sp>
        <p:nvSpPr>
          <p:cNvPr id="248" name="Google Shape;248;p28"/>
          <p:cNvSpPr txBox="1"/>
          <p:nvPr>
            <p:ph idx="4294967295" type="body"/>
          </p:nvPr>
        </p:nvSpPr>
        <p:spPr>
          <a:xfrm>
            <a:off x="1535098" y="4218135"/>
            <a:ext cx="10309352" cy="232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449580" lvl="0" marL="4572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3480"/>
              <a:buChar char="•"/>
            </a:pPr>
            <a:r>
              <a:rPr lang="en-US" sz="2400">
                <a:latin typeface="Verdana"/>
                <a:ea typeface="Verdana"/>
                <a:cs typeface="Verdana"/>
                <a:sym typeface="Verdana"/>
              </a:rPr>
              <a:t>Two or more computers are connected via a network and can share resources (such as printers and files) </a:t>
            </a:r>
            <a:r>
              <a:rPr i="1" lang="en-US" sz="2400">
                <a:solidFill>
                  <a:srgbClr val="9900FF"/>
                </a:solidFill>
                <a:latin typeface="Verdana"/>
                <a:ea typeface="Verdana"/>
                <a:cs typeface="Verdana"/>
                <a:sym typeface="Verdana"/>
              </a:rPr>
              <a:t>without having a dedicated server</a:t>
            </a:r>
            <a:r>
              <a:rPr lang="en-US" sz="2400">
                <a:latin typeface="Verdana"/>
                <a:ea typeface="Verdana"/>
                <a:cs typeface="Verdana"/>
                <a:sym typeface="Verdana"/>
              </a:rPr>
              <a:t>. </a:t>
            </a:r>
            <a:endParaRPr/>
          </a:p>
          <a:p>
            <a:pPr indent="-449580" lvl="0" marL="4572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3480"/>
              <a:buChar char="•"/>
            </a:pPr>
            <a:r>
              <a:rPr lang="en-US" sz="2400">
                <a:latin typeface="Verdana"/>
                <a:ea typeface="Verdana"/>
                <a:cs typeface="Verdana"/>
                <a:sym typeface="Verdana"/>
              </a:rPr>
              <a:t>End devices (peers) can function as either a </a:t>
            </a:r>
            <a:r>
              <a:rPr i="1" lang="en-US" sz="2400">
                <a:solidFill>
                  <a:srgbClr val="9900FF"/>
                </a:solidFill>
                <a:latin typeface="Verdana"/>
                <a:ea typeface="Verdana"/>
                <a:cs typeface="Verdana"/>
                <a:sym typeface="Verdana"/>
              </a:rPr>
              <a:t>server or client</a:t>
            </a:r>
            <a:r>
              <a:rPr lang="en-US" sz="2400">
                <a:latin typeface="Verdana"/>
                <a:ea typeface="Verdana"/>
                <a:cs typeface="Verdana"/>
                <a:sym typeface="Verdana"/>
              </a:rPr>
              <a:t> depending upon the required service. </a:t>
            </a:r>
            <a:endParaRPr/>
          </a:p>
        </p:txBody>
      </p:sp>
      <p:pic>
        <p:nvPicPr>
          <p:cNvPr id="249" name="Google Shape;249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87675" y="1426100"/>
            <a:ext cx="4950798" cy="25952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20500" y="1048400"/>
            <a:ext cx="4378975" cy="3242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Parallax">
  <a:themeElements>
    <a:clrScheme name="Parallax">
      <a:dk1>
        <a:srgbClr val="000000"/>
      </a:dk1>
      <a:lt1>
        <a:srgbClr val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